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1"/>
  </p:notesMasterIdLst>
  <p:sldIdLst>
    <p:sldId id="256" r:id="rId2"/>
    <p:sldId id="353" r:id="rId3"/>
    <p:sldId id="410" r:id="rId4"/>
    <p:sldId id="345" r:id="rId5"/>
    <p:sldId id="411" r:id="rId6"/>
    <p:sldId id="420" r:id="rId7"/>
    <p:sldId id="421" r:id="rId8"/>
    <p:sldId id="422" r:id="rId9"/>
    <p:sldId id="424" r:id="rId10"/>
    <p:sldId id="423" r:id="rId11"/>
    <p:sldId id="425" r:id="rId12"/>
    <p:sldId id="426" r:id="rId13"/>
    <p:sldId id="427" r:id="rId14"/>
    <p:sldId id="428" r:id="rId15"/>
    <p:sldId id="430" r:id="rId16"/>
    <p:sldId id="413" r:id="rId17"/>
    <p:sldId id="414" r:id="rId18"/>
    <p:sldId id="429" r:id="rId19"/>
    <p:sldId id="431" r:id="rId20"/>
    <p:sldId id="415" r:id="rId21"/>
    <p:sldId id="416" r:id="rId22"/>
    <p:sldId id="432" r:id="rId23"/>
    <p:sldId id="434" r:id="rId24"/>
    <p:sldId id="417" r:id="rId25"/>
    <p:sldId id="418" r:id="rId26"/>
    <p:sldId id="419" r:id="rId27"/>
    <p:sldId id="433" r:id="rId28"/>
    <p:sldId id="409" r:id="rId29"/>
    <p:sldId id="394" r:id="rId3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200"/>
    <a:srgbClr val="F4F5F8"/>
    <a:srgbClr val="D6DCE5"/>
    <a:srgbClr val="788EBF"/>
    <a:srgbClr val="F1F3F6"/>
    <a:srgbClr val="CAD7EE"/>
    <a:srgbClr val="D4DFF1"/>
    <a:srgbClr val="4472C4"/>
    <a:srgbClr val="6B83B9"/>
    <a:srgbClr val="FCC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98" autoAdjust="0"/>
    <p:restoredTop sz="65920" autoAdjust="0"/>
  </p:normalViewPr>
  <p:slideViewPr>
    <p:cSldViewPr snapToGrid="0">
      <p:cViewPr varScale="1">
        <p:scale>
          <a:sx n="75" d="100"/>
          <a:sy n="75" d="100"/>
        </p:scale>
        <p:origin x="390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1" d="100"/>
          <a:sy n="131" d="100"/>
        </p:scale>
        <p:origin x="3876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4E4CB-389A-4BBB-9BC7-1147B44C11FD}" type="datetimeFigureOut">
              <a:rPr kumimoji="1" lang="ja-JP" altLang="en-US" smtClean="0"/>
              <a:t>2021/5/16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0597C-FA93-4446-99D0-B9406236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374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6205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336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683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8378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250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9299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2351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対流熱伝達による伝熱量は、以下の式で求めることができます。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熱流束ｑ＝～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対流による伝熱量は、平板の両面の温度差に比例します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8036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ja-JP" altLang="en-US" sz="1200" b="0" i="0" dirty="0">
                <a:solidFill>
                  <a:srgbClr val="333333"/>
                </a:solidFill>
                <a:effectLst/>
                <a:latin typeface="Hiragino Kaku Gothic ProN"/>
              </a:rPr>
              <a:t>物質固有のものではなく、流体の</a:t>
            </a:r>
            <a:r>
              <a:rPr lang="ja-JP" altLang="en-US" sz="1200" b="1" i="0" u="sng" dirty="0">
                <a:solidFill>
                  <a:srgbClr val="EAB200"/>
                </a:solidFill>
                <a:effectLst/>
                <a:latin typeface="Hiragino Kaku Gothic ProN"/>
              </a:rPr>
              <a:t>流れの状態</a:t>
            </a:r>
            <a:r>
              <a:rPr lang="ja-JP" altLang="en-US" sz="1200" b="0" i="0" dirty="0">
                <a:solidFill>
                  <a:srgbClr val="333333"/>
                </a:solidFill>
                <a:effectLst/>
                <a:latin typeface="Hiragino Kaku Gothic ProN"/>
              </a:rPr>
              <a:t>等によって異なります</a:t>
            </a:r>
            <a:endParaRPr lang="en-US" altLang="ja-JP" sz="12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ja-JP" altLang="en-US" sz="12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1200" b="0" i="0" dirty="0">
                <a:solidFill>
                  <a:srgbClr val="333333"/>
                </a:solidFill>
                <a:effectLst/>
                <a:latin typeface="Hiragino Kaku Gothic ProN"/>
              </a:rPr>
              <a:t>液体の方が気体より</a:t>
            </a:r>
            <a:r>
              <a:rPr lang="ja-JP" altLang="en-US" sz="1200" b="1" i="0" u="sng" dirty="0">
                <a:solidFill>
                  <a:srgbClr val="EAB200"/>
                </a:solidFill>
                <a:effectLst/>
                <a:latin typeface="Hiragino Kaku Gothic ProN"/>
              </a:rPr>
              <a:t>大きいです</a:t>
            </a:r>
            <a:endParaRPr lang="en-US" altLang="ja-JP" sz="1200" b="1" i="0" u="sng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ja-JP" altLang="en-US" sz="12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1200" b="0" i="0" dirty="0">
                <a:solidFill>
                  <a:srgbClr val="333333"/>
                </a:solidFill>
                <a:effectLst/>
                <a:latin typeface="Hiragino Kaku Gothic ProN"/>
              </a:rPr>
              <a:t>強制対流の方が自然対流（浮力による対流）より大きいです</a:t>
            </a:r>
            <a:endParaRPr lang="en-US" altLang="ja-JP" sz="12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ja-JP" altLang="en-US" sz="12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1200" b="0" i="0" dirty="0">
                <a:solidFill>
                  <a:srgbClr val="333333"/>
                </a:solidFill>
                <a:effectLst/>
                <a:latin typeface="Hiragino Kaku Gothic ProN"/>
              </a:rPr>
              <a:t>沸騰、凝縮などの相変化があると、著しく大きくなります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3228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4949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878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伝熱とは、熱エネルギーが空間のある場所から別の場所に移動する現象です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伝熱には３つの種類があります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物質内を伝わる伝熱は熱伝導です</a:t>
            </a:r>
            <a:endParaRPr lang="en-US" altLang="ja-JP" dirty="0"/>
          </a:p>
          <a:p>
            <a:r>
              <a:rPr lang="ja-JP" altLang="en-US" dirty="0"/>
              <a:t>イメージとしては、鍋を熱すると鍋全体が熱くなる感じです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固体と流体の間を伝わる伝熱は対流熱伝達です</a:t>
            </a:r>
            <a:endParaRPr lang="en-US" altLang="ja-JP" dirty="0"/>
          </a:p>
          <a:p>
            <a:r>
              <a:rPr lang="ja-JP" altLang="en-US" dirty="0"/>
              <a:t>イメージとしては、鍋を熱すると中の水も熱くなるイメージです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離れた物体間の伝熱は熱放射です</a:t>
            </a:r>
            <a:endParaRPr lang="en-US" altLang="ja-JP" dirty="0"/>
          </a:p>
          <a:p>
            <a:r>
              <a:rPr lang="ja-JP" altLang="en-US" dirty="0"/>
              <a:t>イメージとしては、コンロに手を近づけると、直接費に触れていなくても熱を感じるイメージです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407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ja-JP" altLang="en-US" sz="1200" b="0" i="0" dirty="0">
                <a:solidFill>
                  <a:srgbClr val="333333"/>
                </a:solidFill>
                <a:effectLst/>
                <a:latin typeface="Hiragino Kaku Gothic ProN"/>
              </a:rPr>
              <a:t>熱が物体表面で</a:t>
            </a:r>
            <a:r>
              <a:rPr lang="ja-JP" altLang="en-US" sz="1200" b="1" i="0" u="sng" dirty="0">
                <a:solidFill>
                  <a:srgbClr val="EAB200"/>
                </a:solidFill>
                <a:effectLst/>
                <a:latin typeface="Hiragino Kaku Gothic ProN"/>
              </a:rPr>
              <a:t>電磁波となって空間を伝わり</a:t>
            </a:r>
            <a:r>
              <a:rPr lang="ja-JP" altLang="en-US" sz="1200" b="0" i="0" dirty="0">
                <a:solidFill>
                  <a:srgbClr val="333333"/>
                </a:solidFill>
                <a:effectLst/>
                <a:latin typeface="Hiragino Kaku Gothic ProN"/>
              </a:rPr>
              <a:t>、ほかの物体に熱を伝える現象です</a:t>
            </a:r>
            <a:endParaRPr lang="en-US" altLang="ja-JP" sz="12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1200" dirty="0">
              <a:solidFill>
                <a:srgbClr val="333333"/>
              </a:solidFill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1200" b="1" i="0" u="sng" dirty="0">
                <a:solidFill>
                  <a:srgbClr val="EAB200"/>
                </a:solidFill>
                <a:effectLst/>
                <a:latin typeface="Hiragino Kaku Gothic ProN"/>
              </a:rPr>
              <a:t>真空中</a:t>
            </a:r>
            <a:r>
              <a:rPr lang="ja-JP" altLang="en-US" sz="1200" b="0" i="0" dirty="0">
                <a:solidFill>
                  <a:srgbClr val="333333"/>
                </a:solidFill>
                <a:effectLst/>
                <a:latin typeface="Hiragino Kaku Gothic ProN"/>
              </a:rPr>
              <a:t>でも熱放射による伝熱が生じます</a:t>
            </a:r>
            <a:endParaRPr lang="en-US" altLang="ja-JP" sz="12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1200" dirty="0">
              <a:solidFill>
                <a:srgbClr val="333333"/>
              </a:solidFill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1200" b="1" i="0" dirty="0">
                <a:solidFill>
                  <a:srgbClr val="333333"/>
                </a:solidFill>
                <a:effectLst/>
                <a:latin typeface="Hiragino Kaku Gothic ProN"/>
              </a:rPr>
              <a:t>全放射率</a:t>
            </a:r>
            <a:r>
              <a:rPr lang="ja-JP" altLang="en-US" sz="1200" b="0" i="0" dirty="0">
                <a:solidFill>
                  <a:srgbClr val="333333"/>
                </a:solidFill>
                <a:effectLst/>
                <a:latin typeface="Hiragino Kaku Gothic ProN"/>
              </a:rPr>
              <a:t>は実在物体の全放射能と黒体の全放射能の比であり、物体の表面の</a:t>
            </a:r>
            <a:r>
              <a:rPr lang="ja-JP" altLang="en-US" sz="1200" b="1" i="0" u="sng" dirty="0">
                <a:solidFill>
                  <a:srgbClr val="EAB200"/>
                </a:solidFill>
                <a:effectLst/>
                <a:latin typeface="Hiragino Kaku Gothic ProN"/>
              </a:rPr>
              <a:t>性状に依存します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4453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i="0" dirty="0">
                <a:solidFill>
                  <a:srgbClr val="333333"/>
                </a:solidFill>
                <a:effectLst/>
                <a:latin typeface="Hiragino Kaku Gothic ProN"/>
              </a:rPr>
              <a:t>黒体</a:t>
            </a:r>
            <a:r>
              <a:rPr lang="ja-JP" altLang="en-US" sz="1200" b="0" i="0" dirty="0">
                <a:solidFill>
                  <a:srgbClr val="333333"/>
                </a:solidFill>
                <a:effectLst/>
                <a:latin typeface="Hiragino Kaku Gothic ProN"/>
              </a:rPr>
              <a:t>とは、光や電磁波などをすべて吸収する性質をもった理想的な物質です</a:t>
            </a:r>
            <a:endParaRPr lang="en-US" altLang="ja-JP" sz="12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1200" dirty="0">
                <a:solidFill>
                  <a:srgbClr val="333333"/>
                </a:solidFill>
                <a:latin typeface="Hiragino Kaku Gothic ProN"/>
              </a:rPr>
              <a:t>全放射能は絶対温度の</a:t>
            </a:r>
            <a:r>
              <a:rPr lang="en-US" altLang="ja-JP" sz="1200" b="1" u="sng" dirty="0">
                <a:solidFill>
                  <a:srgbClr val="EAB200"/>
                </a:solidFill>
                <a:latin typeface="Hiragino Kaku Gothic ProN"/>
              </a:rPr>
              <a:t>4</a:t>
            </a:r>
            <a:r>
              <a:rPr lang="ja-JP" altLang="en-US" sz="1200" b="1" u="sng" dirty="0">
                <a:solidFill>
                  <a:srgbClr val="EAB200"/>
                </a:solidFill>
                <a:latin typeface="Hiragino Kaku Gothic ProN"/>
              </a:rPr>
              <a:t>乗に比例</a:t>
            </a:r>
            <a:r>
              <a:rPr lang="ja-JP" altLang="en-US" sz="1200" b="1" u="sng" dirty="0">
                <a:solidFill>
                  <a:srgbClr val="333333"/>
                </a:solidFill>
                <a:latin typeface="Hiragino Kaku Gothic ProN"/>
              </a:rPr>
              <a:t>します</a:t>
            </a:r>
            <a:endParaRPr lang="en-US" altLang="ja-JP" sz="1200" dirty="0">
              <a:solidFill>
                <a:srgbClr val="333333"/>
              </a:solidFill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1200" b="1" i="0" u="sng" dirty="0">
                <a:solidFill>
                  <a:srgbClr val="EAB200"/>
                </a:solidFill>
                <a:effectLst/>
                <a:latin typeface="Hiragino Kaku Gothic ProN"/>
              </a:rPr>
              <a:t>これを、ステファンーボルツマンの法則</a:t>
            </a:r>
            <a:r>
              <a:rPr lang="ja-JP" altLang="en-US" sz="1200" b="0" i="0" u="sng" dirty="0">
                <a:solidFill>
                  <a:srgbClr val="333333"/>
                </a:solidFill>
                <a:effectLst/>
                <a:latin typeface="Hiragino Kaku Gothic ProN"/>
              </a:rPr>
              <a:t>といいます</a:t>
            </a:r>
            <a:endParaRPr lang="en-US" altLang="ja-JP" sz="1200" b="0" i="0" u="sng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12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1200" b="1" u="sng" dirty="0">
                <a:solidFill>
                  <a:srgbClr val="EAB200"/>
                </a:solidFill>
                <a:latin typeface="Hiragino Kaku Gothic ProN"/>
              </a:rPr>
              <a:t>実在物体</a:t>
            </a:r>
            <a:r>
              <a:rPr lang="ja-JP" altLang="en-US" sz="1200" dirty="0">
                <a:solidFill>
                  <a:srgbClr val="333333"/>
                </a:solidFill>
                <a:latin typeface="Hiragino Kaku Gothic ProN"/>
              </a:rPr>
              <a:t>の全放射は、黒体より</a:t>
            </a:r>
            <a:r>
              <a:rPr lang="ja-JP" altLang="en-US" sz="1200" b="1" u="sng" dirty="0">
                <a:solidFill>
                  <a:srgbClr val="EAB200"/>
                </a:solidFill>
                <a:latin typeface="Hiragino Kaku Gothic ProN"/>
              </a:rPr>
              <a:t>小さいです</a:t>
            </a:r>
            <a:endParaRPr lang="ja-JP" altLang="en-US" sz="1200" b="1" i="0" u="sng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1058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7910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5318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0" i="0" dirty="0">
                <a:solidFill>
                  <a:srgbClr val="333333"/>
                </a:solidFill>
                <a:effectLst/>
              </a:rPr>
              <a:t>熱交換器とは、保有する</a:t>
            </a:r>
            <a:r>
              <a:rPr lang="ja-JP" altLang="en-US" sz="1200" b="1" i="0" u="sng" dirty="0">
                <a:solidFill>
                  <a:srgbClr val="EAB200"/>
                </a:solidFill>
                <a:effectLst/>
              </a:rPr>
              <a:t>熱エネルギーの異なる</a:t>
            </a:r>
            <a:r>
              <a:rPr lang="en-US" altLang="ja-JP" sz="1200" b="1" i="0" u="sng" dirty="0">
                <a:solidFill>
                  <a:srgbClr val="EAB200"/>
                </a:solidFill>
                <a:effectLst/>
              </a:rPr>
              <a:t>2</a:t>
            </a:r>
            <a:r>
              <a:rPr lang="ja-JP" altLang="en-US" sz="1200" b="1" i="0" u="sng" dirty="0">
                <a:solidFill>
                  <a:srgbClr val="EAB200"/>
                </a:solidFill>
                <a:effectLst/>
              </a:rPr>
              <a:t>つの流体</a:t>
            </a:r>
            <a:r>
              <a:rPr lang="ja-JP" altLang="en-US" sz="1200" b="0" i="0" dirty="0">
                <a:solidFill>
                  <a:srgbClr val="333333"/>
                </a:solidFill>
                <a:effectLst/>
              </a:rPr>
              <a:t>（温かい流体と冷たい流体）間で</a:t>
            </a:r>
            <a:r>
              <a:rPr lang="ja-JP" altLang="en-US" sz="1200" b="1" i="0" u="sng" dirty="0">
                <a:solidFill>
                  <a:srgbClr val="EAB200"/>
                </a:solidFill>
                <a:effectLst/>
              </a:rPr>
              <a:t>熱エネルギーを交換</a:t>
            </a:r>
            <a:r>
              <a:rPr lang="ja-JP" altLang="en-US" sz="1200" b="0" i="0" dirty="0">
                <a:solidFill>
                  <a:srgbClr val="333333"/>
                </a:solidFill>
                <a:effectLst/>
              </a:rPr>
              <a:t>するために使用する機器</a:t>
            </a:r>
            <a:r>
              <a:rPr lang="ja-JP" altLang="en-US" dirty="0"/>
              <a:t>のことをいいます</a:t>
            </a:r>
            <a:endParaRPr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537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0" i="0" u="sng" dirty="0">
                <a:solidFill>
                  <a:srgbClr val="333333"/>
                </a:solidFill>
                <a:effectLst/>
              </a:rPr>
              <a:t>熱交換機の種類について説明します</a:t>
            </a:r>
            <a:endParaRPr lang="en-US" altLang="ja-JP" sz="1200" b="0" i="0" u="sng" dirty="0">
              <a:solidFill>
                <a:srgbClr val="333333"/>
              </a:solidFill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b="0" i="0" u="sng" dirty="0">
              <a:solidFill>
                <a:srgbClr val="333333"/>
              </a:solidFill>
              <a:effectLst/>
            </a:endParaRPr>
          </a:p>
          <a:p>
            <a:pPr marL="0" indent="0" algn="l">
              <a:buNone/>
            </a:pPr>
            <a:r>
              <a:rPr lang="ja-JP" altLang="en-US" sz="1800" b="1" i="0" dirty="0">
                <a:solidFill>
                  <a:schemeClr val="accent1">
                    <a:lumMod val="50000"/>
                  </a:schemeClr>
                </a:solidFill>
                <a:effectLst/>
                <a:latin typeface="Hiragino Kaku Gothic ProN"/>
              </a:rPr>
              <a:t>単管式熱交換器とは、</a:t>
            </a:r>
            <a:br>
              <a:rPr lang="ja-JP" altLang="en-US" sz="1800" dirty="0"/>
            </a:br>
            <a:r>
              <a:rPr lang="ja-JP" altLang="en-US" sz="1800" b="0" i="0" dirty="0">
                <a:solidFill>
                  <a:srgbClr val="333333"/>
                </a:solidFill>
                <a:effectLst/>
                <a:latin typeface="Hiragino Kaku Gothic ProN"/>
              </a:rPr>
              <a:t>単管にそれぞれ流体を流して熱交換を行う熱交換機です。（トロンボン形、コイル形など）</a:t>
            </a:r>
            <a:br>
              <a:rPr lang="ja-JP" altLang="en-US" sz="1800" dirty="0"/>
            </a:br>
            <a:r>
              <a:rPr lang="ja-JP" altLang="en-US" sz="1800" b="0" i="0" dirty="0">
                <a:solidFill>
                  <a:srgbClr val="333333"/>
                </a:solidFill>
                <a:effectLst/>
                <a:latin typeface="Hiragino Kaku Gothic ProN"/>
              </a:rPr>
              <a:t>２流体のうち、</a:t>
            </a:r>
            <a:r>
              <a:rPr lang="ja-JP" altLang="en-US" sz="1800" b="1" i="0" dirty="0">
                <a:solidFill>
                  <a:srgbClr val="E60033"/>
                </a:solidFill>
                <a:effectLst/>
                <a:latin typeface="Hiragino Kaku Gothic ProN"/>
              </a:rPr>
              <a:t>熱伝導率の小さい側にフィン</a:t>
            </a:r>
            <a:r>
              <a:rPr lang="ja-JP" altLang="en-US" sz="1800" b="0" i="0" dirty="0">
                <a:solidFill>
                  <a:srgbClr val="333333"/>
                </a:solidFill>
                <a:effectLst/>
                <a:latin typeface="Hiragino Kaku Gothic ProN"/>
              </a:rPr>
              <a:t>をつける</a:t>
            </a:r>
            <a:endParaRPr lang="en-US" altLang="ja-JP" sz="18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ja-JP" altLang="en-US" sz="1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1800" b="1" i="0" dirty="0">
                <a:solidFill>
                  <a:schemeClr val="accent1">
                    <a:lumMod val="50000"/>
                  </a:schemeClr>
                </a:solidFill>
                <a:effectLst/>
                <a:latin typeface="Hiragino Kaku Gothic ProN"/>
              </a:rPr>
              <a:t>二重管式熱交換器とは、</a:t>
            </a:r>
            <a:br>
              <a:rPr lang="ja-JP" altLang="en-US" sz="18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1800" b="0" i="0" dirty="0">
                <a:solidFill>
                  <a:srgbClr val="333333"/>
                </a:solidFill>
                <a:effectLst/>
                <a:latin typeface="Hiragino Kaku Gothic ProN"/>
              </a:rPr>
              <a:t>二重管にそれぞれ流体を流して熱交換を行う、熱交換機です。</a:t>
            </a:r>
            <a:endParaRPr lang="en-US" altLang="ja-JP" sz="18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ja-JP" altLang="en-US" sz="15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1800" b="1" i="0" dirty="0">
                <a:solidFill>
                  <a:schemeClr val="accent1">
                    <a:lumMod val="50000"/>
                  </a:schemeClr>
                </a:solidFill>
                <a:effectLst/>
                <a:latin typeface="Hiragino Kaku Gothic ProN"/>
              </a:rPr>
              <a:t>多管円筒式熱交換器とは、</a:t>
            </a:r>
            <a:br>
              <a:rPr lang="ja-JP" altLang="en-US" sz="18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1800" b="0" i="0" dirty="0">
                <a:solidFill>
                  <a:srgbClr val="333333"/>
                </a:solidFill>
                <a:effectLst/>
                <a:latin typeface="Hiragino Kaku Gothic ProN"/>
              </a:rPr>
              <a:t>多数の管束を円筒洞内に挿入した熱交換器です（別名</a:t>
            </a:r>
            <a:r>
              <a:rPr lang="ja-JP" altLang="en-US" sz="1800" b="1" i="0" dirty="0">
                <a:solidFill>
                  <a:srgbClr val="E60033"/>
                </a:solidFill>
                <a:effectLst/>
                <a:latin typeface="Hiragino Kaku Gothic ProN"/>
              </a:rPr>
              <a:t>シェルアンドチューブ式熱交換器</a:t>
            </a:r>
            <a:r>
              <a:rPr lang="ja-JP" altLang="en-US" sz="1800" b="0" i="0" dirty="0">
                <a:solidFill>
                  <a:srgbClr val="333333"/>
                </a:solidFill>
                <a:effectLst/>
                <a:latin typeface="Hiragino Kaku Gothic ProN"/>
              </a:rPr>
              <a:t>）</a:t>
            </a:r>
            <a:endParaRPr lang="en-US" altLang="ja-JP" sz="18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ja-JP" altLang="en-US" sz="15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1800" b="1" i="0" dirty="0">
                <a:solidFill>
                  <a:schemeClr val="accent1">
                    <a:lumMod val="50000"/>
                  </a:schemeClr>
                </a:solidFill>
                <a:effectLst/>
                <a:latin typeface="Hiragino Kaku Gothic ProN"/>
              </a:rPr>
              <a:t>プレート形熱交換器とは、</a:t>
            </a:r>
            <a:br>
              <a:rPr lang="ja-JP" altLang="en-US" sz="18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1800" b="0" i="0" dirty="0">
                <a:solidFill>
                  <a:srgbClr val="333333"/>
                </a:solidFill>
                <a:effectLst/>
                <a:latin typeface="Hiragino Kaku Gothic ProN"/>
              </a:rPr>
              <a:t>凹凸形の伝熱板を、ガスケットをはさんで重ねた熱交換器です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800" u="sng" dirty="0">
              <a:solidFill>
                <a:srgbClr val="333333"/>
              </a:solidFill>
            </a:endParaRP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1840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熱交換器の流動方法には、並流型、向流型、直交流型とがあります。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並流型は２流体の流れが同じ方向のものを言います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向流型は２流体の流れが逆方向のものを言います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直交流型は２流体の流れが直角方向のものを言います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向流型は平流型より温度効率がいい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4074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81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単位時間当たりの熱量のことを伝熱量といいます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また、単位面積当たりの伝熱量を熱流束といいます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計算式は、熱流束ｑ＝伝熱量</a:t>
            </a:r>
            <a:r>
              <a:rPr lang="en-US" altLang="ja-JP" dirty="0"/>
              <a:t>Q/</a:t>
            </a:r>
            <a:r>
              <a:rPr lang="ja-JP" altLang="en-US" dirty="0"/>
              <a:t>伝熱面積</a:t>
            </a:r>
            <a:r>
              <a:rPr lang="en-US" altLang="ja-JP" dirty="0"/>
              <a:t>A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523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577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00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065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768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3984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0597C-FA93-4446-99D0-B9406236AB2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792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CA228F-E298-4470-9A3D-9501190EF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7DD8719-CD21-4EDD-BAA9-02E4630C7C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DC8669-1536-443B-83AD-0962848E5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F00ABD-7F3A-4571-9835-A73466C88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409262-FB90-4676-9382-F20253952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CD5421B-7B54-46BE-BF93-05C17F5BCC38}"/>
              </a:ext>
            </a:extLst>
          </p:cNvPr>
          <p:cNvSpPr/>
          <p:nvPr userDrawn="1"/>
        </p:nvSpPr>
        <p:spPr>
          <a:xfrm>
            <a:off x="20241" y="23813"/>
            <a:ext cx="12151517" cy="1006474"/>
          </a:xfrm>
          <a:prstGeom prst="rect">
            <a:avLst/>
          </a:prstGeom>
          <a:solidFill>
            <a:srgbClr val="6B83B9">
              <a:alpha val="9098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239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8C9787-9BDF-48A4-B993-3A27B248A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F50542-C6C8-4A97-8EDC-58053AFFE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976E51-8C26-4C8B-A698-59FFF5667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2C3B8E-D347-4391-B2A4-B679A4446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48D482-FA7A-401A-8A72-20737325A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25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B1C12E9-3F0F-4E36-908A-E24853F51D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E2BA71-E24E-4C66-90CC-9DA374418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9BCD04-F9E4-434E-AEA8-2E0F1B50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80F7AB-20D7-42C2-9AE8-81D98140D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CC7A3E-D8B7-453B-A291-A8AEC03EF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22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0680228B-2D7D-4574-A91F-6CD339880EC2}"/>
              </a:ext>
            </a:extLst>
          </p:cNvPr>
          <p:cNvSpPr/>
          <p:nvPr userDrawn="1"/>
        </p:nvSpPr>
        <p:spPr>
          <a:xfrm>
            <a:off x="9703905" y="6469078"/>
            <a:ext cx="1881809" cy="337931"/>
          </a:xfrm>
          <a:prstGeom prst="roundRect">
            <a:avLst/>
          </a:prstGeom>
          <a:solidFill>
            <a:srgbClr val="F1F3F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EBDF9B4-9082-44AF-9CDC-6F948719D475}"/>
              </a:ext>
            </a:extLst>
          </p:cNvPr>
          <p:cNvSpPr txBox="1"/>
          <p:nvPr userDrawn="1"/>
        </p:nvSpPr>
        <p:spPr>
          <a:xfrm>
            <a:off x="973505" y="1536858"/>
            <a:ext cx="1210971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0" b="1" dirty="0">
                <a:solidFill>
                  <a:srgbClr val="F9F9F9"/>
                </a:solidFill>
              </a:rPr>
              <a:t>ガス主任</a:t>
            </a:r>
            <a:endParaRPr kumimoji="1" lang="en-US" altLang="ja-JP" sz="11500" b="1" dirty="0">
              <a:solidFill>
                <a:srgbClr val="F9F9F9"/>
              </a:solidFill>
            </a:endParaRPr>
          </a:p>
          <a:p>
            <a:r>
              <a:rPr kumimoji="1" lang="ja-JP" altLang="en-US" sz="11500" b="1" dirty="0">
                <a:solidFill>
                  <a:srgbClr val="F9F9F9"/>
                </a:solidFill>
              </a:rPr>
              <a:t>　　　　ハック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D63D69F-AD22-473C-ACD6-6C66E26FC04F}"/>
              </a:ext>
            </a:extLst>
          </p:cNvPr>
          <p:cNvSpPr/>
          <p:nvPr userDrawn="1"/>
        </p:nvSpPr>
        <p:spPr>
          <a:xfrm>
            <a:off x="20241" y="23813"/>
            <a:ext cx="12151517" cy="1006474"/>
          </a:xfrm>
          <a:prstGeom prst="rect">
            <a:avLst/>
          </a:prstGeom>
          <a:solidFill>
            <a:srgbClr val="6B83B9">
              <a:alpha val="9098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C09846F-EF1B-43EB-A554-AFBF99A8D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0703"/>
            <a:ext cx="10515600" cy="869584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1C4832-913B-4864-8661-514D196E3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658" y="2992952"/>
            <a:ext cx="10515600" cy="4351338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C95FBF-CDC8-4ADB-8C9D-421F255B8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EBA070-A7F2-4640-84E3-73EDF8F79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ED4F4F-D00E-439B-B90B-ACD342888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FFCF50F-EE7B-4708-A806-FB75CEB3AAF6}"/>
              </a:ext>
            </a:extLst>
          </p:cNvPr>
          <p:cNvSpPr txBox="1"/>
          <p:nvPr userDrawn="1"/>
        </p:nvSpPr>
        <p:spPr>
          <a:xfrm>
            <a:off x="9703905" y="6482284"/>
            <a:ext cx="2117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ガス主任ハック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2EFCED11-2B56-4966-A40F-1054176084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4881" y="6278410"/>
            <a:ext cx="589358" cy="57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検索虫眼鏡のイラスト「Search」">
            <a:extLst>
              <a:ext uri="{FF2B5EF4-FFF2-40B4-BE49-F238E27FC236}">
                <a16:creationId xmlns:a16="http://schemas.microsoft.com/office/drawing/2014/main" id="{F98B38DF-398D-4FD8-B354-F465BE1E6A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1678" y="6520419"/>
            <a:ext cx="227531" cy="26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36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313F6-761F-4835-BF49-4E83E9654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06D4FE-2456-4DC3-9496-A90BE289F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5CE673-B4AF-478A-BE63-9F15375BD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26F536-2669-46E0-A82F-B9E26AF90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E79D68-0CB2-4216-A1CE-816A05C9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83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B299EE-3952-464A-83D4-8C3BA396A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38D771-32BD-4BA2-95B4-D836AA49D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3EF5EA-81B2-4D39-8804-06D72CA14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5B226A-722F-4EE3-B985-A28CF1FCF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01DFCB-CCD0-4BC1-9CD2-D61E0290E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C56BA9-C7FB-4C2E-A89C-F7A8A38B9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9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FFA062-E85E-4828-A743-44A70DFD3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855AB3-87CA-4994-AC8E-37B049E0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C9645C1-E2C6-4C3A-945B-C01713D35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40ED693-F301-4D8C-9DFC-D42132EDE9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227A312-3136-41DD-8452-22B96DA10F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2D89810-6B26-473D-9D9A-32206C60E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2021/5/16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08BA11D-8F56-48C8-82CC-1FC36AAC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2CEE1B3-0DF8-45D6-AE3C-C2FF6A119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48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9E91DF-DACD-4513-BBCF-EE175EE65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614659E-3991-4B4D-8121-78AB6A433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2021/5/16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F2D854-EFB3-4EDA-9160-AC71904F2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98608A8-2731-4165-BE33-E8B3048AD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45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706803C-BFAD-4513-A97D-5B363B511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EE18216-B348-42FD-A872-6FBAEAEB3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DE67BF1-4593-4F17-99F2-5C6E26AC1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072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C11968-57EF-4C5E-BA51-720E533AC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40EF86-951F-4440-AC60-C92DEAC17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D9CD92-6A34-44E9-B7DB-6CC09C2DC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047986-4FD1-4D9E-B4AD-8109E4517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0296DE-AA9A-4052-87C7-1DCB57077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A1BA4B7-CEFC-482A-8B89-CEE1BC680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339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7E45E-4162-4B13-83C6-4F0694D7C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42CB4AD-22FA-4869-83F7-06BB33DDBF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A497F7-FC0B-4066-AB78-F8C55028C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F585E4-F206-4DF6-B708-0ED001E2F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52AC-3895-43A6-8418-6249D8881319}" type="datetimeFigureOut">
              <a:rPr kumimoji="1" lang="ja-JP" altLang="en-US" smtClean="0"/>
              <a:t>2021/5/16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F36D3B-5257-44A4-9A6E-898F97A1B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43B911-4220-467F-B1A1-949FB2B6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38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D9CE608-1674-43D3-880E-B0F5A9D87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44D448-042E-4000-9164-AC6587390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EC67A4-556F-4E07-8528-588EBD5E95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152AC-3895-43A6-8418-6249D8881319}" type="datetimeFigureOut">
              <a:rPr kumimoji="1" lang="ja-JP" altLang="en-US" smtClean="0"/>
              <a:t>2021/5/16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E89D10-49E4-43EF-A554-797E1F7DAC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1A8E8F-409E-40F1-8883-A0C2E6C690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37E07-FAA0-4F5F-B6AE-2B7B5B0796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84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AE913D-84B2-4805-BEB6-59DB979D7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35" y="2175765"/>
            <a:ext cx="11867029" cy="2506470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ガス主任技術者試験</a:t>
            </a:r>
            <a:br>
              <a:rPr kumimoji="1" lang="en-US" altLang="ja-JP" dirty="0"/>
            </a:br>
            <a:r>
              <a:rPr kumimoji="1" lang="ja-JP" altLang="en-US" dirty="0"/>
              <a:t>基礎　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６　伝熱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7237F45-B6E5-4516-9768-579D27D68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9299" y="5076204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solidFill>
                  <a:schemeClr val="bg1">
                    <a:lumMod val="50000"/>
                  </a:schemeClr>
                </a:solidFill>
              </a:rPr>
              <a:t>ガス主任ハック</a:t>
            </a:r>
          </a:p>
        </p:txBody>
      </p:sp>
    </p:spTree>
    <p:extLst>
      <p:ext uri="{BB962C8B-B14F-4D97-AF65-F5344CB8AC3E}">
        <p14:creationId xmlns:p14="http://schemas.microsoft.com/office/powerpoint/2010/main" val="2773160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4790861" y="1336596"/>
            <a:ext cx="2610278" cy="6978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44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sz="4400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B0F6F390-9287-4EBD-A73E-A583AC348C64}"/>
              </a:ext>
            </a:extLst>
          </p:cNvPr>
          <p:cNvSpPr txBox="1">
            <a:spLocks/>
          </p:cNvSpPr>
          <p:nvPr/>
        </p:nvSpPr>
        <p:spPr>
          <a:xfrm>
            <a:off x="13740396" y="4853169"/>
            <a:ext cx="11870392" cy="2004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000" b="1" i="0" dirty="0">
                <a:solidFill>
                  <a:srgbClr val="333333"/>
                </a:solidFill>
                <a:effectLst/>
                <a:latin typeface="Hiragino Kaku Gothic ProN"/>
              </a:rPr>
              <a:t>熱伝達による伝熱量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は、</a:t>
            </a:r>
            <a:endParaRPr lang="en-US" altLang="ja-JP" sz="3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平板両面の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温度差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熱伝導率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厚さ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反比例</a:t>
            </a:r>
            <a:endParaRPr lang="ja-JP" altLang="en-US" sz="3000" b="0" i="0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36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8BD9040-F4CA-46DD-95FC-A252A6704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8473" y="597508"/>
            <a:ext cx="57816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01D3B2D-FF04-4959-938A-3D17CF686C4D}"/>
              </a:ext>
            </a:extLst>
          </p:cNvPr>
          <p:cNvCxnSpPr/>
          <p:nvPr/>
        </p:nvCxnSpPr>
        <p:spPr>
          <a:xfrm>
            <a:off x="4730509" y="1878269"/>
            <a:ext cx="258354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639DD15-2881-4593-B703-F50AB102D9CA}"/>
              </a:ext>
            </a:extLst>
          </p:cNvPr>
          <p:cNvSpPr txBox="1"/>
          <p:nvPr/>
        </p:nvSpPr>
        <p:spPr>
          <a:xfrm>
            <a:off x="14196" y="2071023"/>
            <a:ext cx="12016168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平均熱伝導率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0.02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（ｍ・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）の平板の断熱材の片面をー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175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℃とし、別の面を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25℃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に保った時の熱流束が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10W/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㎡であった。この時、断熱材の厚さ（ｍ）はいくらか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コンテンツ プレースホルダー 5">
                <a:extLst>
                  <a:ext uri="{FF2B5EF4-FFF2-40B4-BE49-F238E27FC236}">
                    <a16:creationId xmlns:a16="http://schemas.microsoft.com/office/drawing/2014/main" id="{CBFAF7FF-162D-417F-B806-D2558530A4D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2131" y="4415935"/>
                <a:ext cx="6732495" cy="2392018"/>
              </a:xfrm>
              <a:prstGeom prst="rect">
                <a:avLst/>
              </a:prstGeom>
              <a:solidFill>
                <a:srgbClr val="F4F5F8"/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b="1" dirty="0">
                    <a:solidFill>
                      <a:schemeClr val="accent1">
                        <a:lumMod val="75000"/>
                      </a:schemeClr>
                    </a:solidFill>
                    <a:latin typeface="Roboto"/>
                  </a:rPr>
                  <a:t>計算式</a:t>
                </a:r>
                <a:endParaRPr lang="en-US" altLang="ja-JP" b="1" dirty="0">
                  <a:solidFill>
                    <a:schemeClr val="accent1">
                      <a:lumMod val="75000"/>
                    </a:schemeClr>
                  </a:solidFill>
                  <a:latin typeface="Roboto"/>
                </a:endParaRPr>
              </a:p>
              <a:p>
                <a:pPr marL="0" indent="0">
                  <a:buNone/>
                </a:pPr>
                <a:r>
                  <a:rPr lang="ja-JP" altLang="en-US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Hiragino Kaku Gothic ProN"/>
                  </a:rPr>
                  <a:t>熱流束（</a:t>
                </a:r>
                <a:r>
                  <a:rPr lang="en-US" altLang="ja-JP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Hiragino Kaku Gothic ProN"/>
                  </a:rPr>
                  <a:t>q</a:t>
                </a:r>
                <a:r>
                  <a:rPr lang="ja-JP" altLang="en-US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Hiragino Kaku Gothic ProN"/>
                  </a:rPr>
                  <a:t>）＝</a:t>
                </a:r>
                <a:r>
                  <a:rPr lang="el-GR" altLang="ja-JP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Hiragino Kaku Gothic ProN"/>
                  </a:rPr>
                  <a:t>λ×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18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１</m:t>
                        </m:r>
                        <m:r>
                          <m:rPr>
                            <m:nor/>
                          </m:rPr>
                          <a:rPr lang="ja-JP" altLang="en-US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－</m:t>
                        </m:r>
                        <m:r>
                          <m:rPr>
                            <m:nor/>
                          </m:rPr>
                          <a:rPr lang="en-US" altLang="ja-JP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18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２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L</m:t>
                        </m:r>
                      </m:den>
                    </m:f>
                  </m:oMath>
                </a14:m>
                <a:r>
                  <a:rPr lang="ja-JP" altLang="en-US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　</a:t>
                </a:r>
                <a:endParaRPr lang="en-US" altLang="ja-JP" b="1" i="0" dirty="0">
                  <a:solidFill>
                    <a:srgbClr val="333333"/>
                  </a:solidFill>
                  <a:effectLst/>
                  <a:latin typeface="Hiragino Kaku Gothic ProN"/>
                </a:endParaRPr>
              </a:p>
              <a:p>
                <a:pPr marL="0" indent="0">
                  <a:buNone/>
                </a:pPr>
                <a:r>
                  <a:rPr lang="en-US" altLang="ja-JP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q</a:t>
                </a:r>
                <a:r>
                  <a:rPr lang="ja-JP" altLang="en-US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：熱流束　</a:t>
                </a:r>
                <a:r>
                  <a:rPr lang="el-GR" altLang="ja-JP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λ</a:t>
                </a:r>
                <a:r>
                  <a:rPr lang="ja-JP" altLang="el-GR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（</a:t>
                </a:r>
                <a:r>
                  <a:rPr lang="ja-JP" altLang="en-US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ラムダ）：熱伝導率　</a:t>
                </a:r>
                <a:endParaRPr lang="en-US" altLang="ja-JP" b="1" i="0" dirty="0">
                  <a:solidFill>
                    <a:srgbClr val="333333"/>
                  </a:solidFill>
                  <a:effectLst/>
                  <a:latin typeface="Hiragino Kaku Gothic ProN"/>
                </a:endParaRPr>
              </a:p>
              <a:p>
                <a:pPr marL="0" indent="0">
                  <a:buNone/>
                </a:pPr>
                <a:r>
                  <a:rPr lang="en-US" altLang="ja-JP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L</a:t>
                </a:r>
                <a:r>
                  <a:rPr lang="ja-JP" altLang="en-US" b="1" dirty="0">
                    <a:solidFill>
                      <a:srgbClr val="333333"/>
                    </a:solidFill>
                    <a:latin typeface="Hiragino Kaku Gothic ProN"/>
                  </a:rPr>
                  <a:t>：厚さ　</a:t>
                </a:r>
                <a:r>
                  <a:rPr lang="en-US" altLang="ja-JP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T</a:t>
                </a:r>
                <a:r>
                  <a:rPr lang="ja-JP" altLang="en-US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：温度（</a:t>
                </a:r>
                <a:r>
                  <a:rPr lang="en-US" altLang="ja-JP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T1&gt;T2</a:t>
                </a:r>
                <a:r>
                  <a:rPr lang="ja-JP" altLang="en-US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）</a:t>
                </a:r>
                <a:endParaRPr lang="en-US" altLang="ja-JP" sz="5400" b="1" i="0" dirty="0">
                  <a:solidFill>
                    <a:schemeClr val="accent1">
                      <a:lumMod val="75000"/>
                    </a:schemeClr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9" name="コンテンツ プレースホルダー 5">
                <a:extLst>
                  <a:ext uri="{FF2B5EF4-FFF2-40B4-BE49-F238E27FC236}">
                    <a16:creationId xmlns:a16="http://schemas.microsoft.com/office/drawing/2014/main" id="{CBFAF7FF-162D-417F-B806-D2558530A4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31" y="4415935"/>
                <a:ext cx="6732495" cy="2392018"/>
              </a:xfrm>
              <a:prstGeom prst="rect">
                <a:avLst/>
              </a:prstGeom>
              <a:blipFill>
                <a:blip r:embed="rId4"/>
                <a:stretch>
                  <a:fillRect l="-1902" t="-3308" b="-7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7034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B0F6F390-9287-4EBD-A73E-A583AC348C64}"/>
              </a:ext>
            </a:extLst>
          </p:cNvPr>
          <p:cNvSpPr txBox="1">
            <a:spLocks/>
          </p:cNvSpPr>
          <p:nvPr/>
        </p:nvSpPr>
        <p:spPr>
          <a:xfrm>
            <a:off x="13740396" y="4853169"/>
            <a:ext cx="11870392" cy="2004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000" b="1" i="0" dirty="0">
                <a:solidFill>
                  <a:srgbClr val="333333"/>
                </a:solidFill>
                <a:effectLst/>
                <a:latin typeface="Hiragino Kaku Gothic ProN"/>
              </a:rPr>
              <a:t>熱伝達による伝熱量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は、</a:t>
            </a:r>
            <a:endParaRPr lang="en-US" altLang="ja-JP" sz="3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平板両面の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温度差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熱伝導率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厚さ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反比例</a:t>
            </a:r>
            <a:endParaRPr lang="ja-JP" altLang="en-US" sz="3000" b="0" i="0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36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8BD9040-F4CA-46DD-95FC-A252A6704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8473" y="597508"/>
            <a:ext cx="57816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5B4ECA5-EB6E-4754-9B93-9EAF6F127A48}"/>
                  </a:ext>
                </a:extLst>
              </p:cNvPr>
              <p:cNvSpPr txBox="1"/>
              <p:nvPr/>
            </p:nvSpPr>
            <p:spPr>
              <a:xfrm>
                <a:off x="66065" y="1213143"/>
                <a:ext cx="12059870" cy="5726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【</a:t>
                </a:r>
                <a:r>
                  <a:rPr kumimoji="1"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使用公式</a:t>
                </a:r>
                <a:r>
                  <a:rPr kumimoji="1"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】</a:t>
                </a:r>
              </a:p>
              <a:p>
                <a:r>
                  <a:rPr lang="ja-JP" altLang="en-US" sz="2400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熱流束（</a:t>
                </a:r>
                <a:r>
                  <a:rPr lang="en-US" altLang="ja-JP" sz="2400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q</a:t>
                </a:r>
                <a:r>
                  <a:rPr lang="ja-JP" altLang="en-US" sz="2400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）＝</a:t>
                </a:r>
                <a:r>
                  <a:rPr lang="el-GR" altLang="ja-JP" sz="2400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λ×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1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１</m:t>
                        </m:r>
                        <m:r>
                          <m:rPr>
                            <m:nor/>
                          </m:rPr>
                          <a:rPr lang="ja-JP" altLang="en-US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－</m:t>
                        </m:r>
                        <m:r>
                          <m:rPr>
                            <m:nor/>
                          </m:rPr>
                          <a:rPr lang="en-US" altLang="ja-JP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16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２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L</m:t>
                        </m:r>
                      </m:den>
                    </m:f>
                  </m:oMath>
                </a14:m>
                <a:endParaRPr lang="en-US" altLang="ja-JP" sz="2400" i="0" dirty="0">
                  <a:solidFill>
                    <a:srgbClr val="333333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endParaRPr lang="en-US" altLang="ja-JP" sz="1200" i="0" dirty="0">
                  <a:solidFill>
                    <a:srgbClr val="333333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0" indent="0">
                  <a:buNone/>
                </a:pPr>
                <a:r>
                  <a:rPr lang="en-US" altLang="ja-JP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q</a:t>
                </a:r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：熱流束　</a:t>
                </a:r>
                <a:r>
                  <a:rPr lang="el-GR" altLang="ja-JP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λ</a:t>
                </a:r>
                <a:r>
                  <a:rPr lang="ja-JP" altLang="el-GR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</a:t>
                </a:r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ラムダ）：熱伝導率　</a:t>
                </a:r>
                <a:r>
                  <a:rPr lang="en-US" altLang="ja-JP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L</a:t>
                </a:r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：厚さ　</a:t>
                </a:r>
                <a:r>
                  <a:rPr lang="en-US" altLang="ja-JP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</a:t>
                </a:r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：温度（</a:t>
                </a:r>
                <a:r>
                  <a:rPr lang="en-US" altLang="ja-JP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T1&gt;T2</a:t>
                </a:r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</a:t>
                </a:r>
                <a:endParaRPr lang="en-US" altLang="ja-JP" sz="2400" i="0" dirty="0">
                  <a:solidFill>
                    <a:srgbClr val="333333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600" i="0" dirty="0">
                  <a:solidFill>
                    <a:srgbClr val="333333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0" indent="0">
                  <a:buNone/>
                </a:pPr>
                <a:r>
                  <a:rPr lang="en-US" altLang="ja-JP" sz="2400" dirty="0">
                    <a:solidFill>
                      <a:srgbClr val="333333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【</a:t>
                </a:r>
                <a:r>
                  <a:rPr lang="ja-JP" altLang="en-US" sz="2400" dirty="0">
                    <a:solidFill>
                      <a:srgbClr val="333333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代入値</a:t>
                </a:r>
                <a:r>
                  <a:rPr lang="en-US" altLang="ja-JP" sz="2400" dirty="0">
                    <a:solidFill>
                      <a:srgbClr val="333333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】</a:t>
                </a:r>
              </a:p>
              <a:p>
                <a:pPr marL="0" indent="0">
                  <a:buNone/>
                </a:pP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ｑ＝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10W/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㎡　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λ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0.02W/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（ｍ・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K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</a:t>
                </a:r>
                <a:endParaRPr lang="en-US" altLang="ja-JP" sz="2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</a:t>
                </a:r>
                <a:r>
                  <a:rPr lang="ja-JP" altLang="en-US" sz="16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１</a:t>
                </a:r>
                <a:r>
                  <a:rPr lang="ja-JP" altLang="en-US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ー</a:t>
                </a:r>
                <a:r>
                  <a:rPr lang="en-US" altLang="ja-JP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</a:t>
                </a:r>
                <a:r>
                  <a:rPr lang="ja-JP" altLang="en-US" sz="16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２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⇒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25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℃ー（－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175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℃）＝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200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℃＝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200K</a:t>
                </a:r>
              </a:p>
              <a:p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※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温度差なので℃と</a:t>
                </a:r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K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は同じになる（</a:t>
                </a:r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25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℃ー（－</a:t>
                </a:r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175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℃）＝</a:t>
                </a:r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200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℃⇒</a:t>
                </a:r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298K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ー</a:t>
                </a:r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98K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200K</a:t>
                </a:r>
              </a:p>
              <a:p>
                <a:endParaRPr lang="en-US" altLang="ja-JP" sz="2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【</a:t>
                </a:r>
                <a:r>
                  <a:rPr lang="ja-JP" altLang="en-US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公式へ代入</a:t>
                </a:r>
                <a:r>
                  <a:rPr lang="en-US" altLang="ja-JP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】</a:t>
                </a:r>
              </a:p>
              <a:p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0.02</a:t>
                </a:r>
                <a14:m>
                  <m:oMath xmlns:m="http://schemas.openxmlformats.org/officeDocument/2006/math">
                    <m:r>
                      <a:rPr lang="en-US" altLang="ja-JP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ja-JP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400" b="1" i="1" dirty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200</m:t>
                        </m:r>
                      </m:num>
                      <m:den>
                        <m:r>
                          <a:rPr lang="ja-JP" altLang="en-US" sz="1600" b="1" i="1" dirty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Ｌ</m:t>
                        </m:r>
                      </m:den>
                    </m:f>
                  </m:oMath>
                </a14:m>
                <a:r>
                  <a:rPr lang="ja-JP" altLang="en-US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:endParaRPr lang="en-US" altLang="ja-JP" sz="2400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24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</a:t>
                </a:r>
                <a:r>
                  <a:rPr lang="ja-JP" altLang="en-US" sz="24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400" b="0" i="1" dirty="0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4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400" b="0" i="1" dirty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L</m:t>
                        </m:r>
                      </m:den>
                    </m:f>
                  </m:oMath>
                </a14:m>
                <a:r>
                  <a:rPr lang="ja-JP" altLang="en-US" sz="2400" i="0" dirty="0">
                    <a:solidFill>
                      <a:schemeClr val="tx1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両辺にＬを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かける⇒　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Ｌ＝４　両辺を１０で割る　</a:t>
                </a:r>
                <a:endParaRPr lang="en-US" altLang="ja-JP" sz="2400" i="0" dirty="0">
                  <a:solidFill>
                    <a:schemeClr val="tx1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L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400" b="1" i="1" dirty="0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4</m:t>
                        </m:r>
                      </m:num>
                      <m:den>
                        <m:r>
                          <a:rPr lang="en-US" altLang="ja-JP" sz="2400" b="1" i="1" dirty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10</m:t>
                        </m:r>
                      </m:den>
                    </m:f>
                    <m:r>
                      <a:rPr lang="ja-JP" altLang="en-US" sz="1600" b="1" i="1" dirty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＝</m:t>
                    </m:r>
                  </m:oMath>
                </a14:m>
                <a:r>
                  <a:rPr lang="en-US" altLang="ja-JP" sz="2400" b="1" i="0" u="sng" dirty="0">
                    <a:solidFill>
                      <a:srgbClr val="EAB2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0.4</a:t>
                </a:r>
                <a:r>
                  <a:rPr lang="ja-JP" altLang="en-US" sz="2400" b="1" i="0" u="sng" dirty="0">
                    <a:solidFill>
                      <a:srgbClr val="EAB2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ｍ</a:t>
                </a:r>
                <a:endParaRPr lang="en-US" altLang="ja-JP" sz="2400" b="1" i="0" u="sng" dirty="0">
                  <a:solidFill>
                    <a:srgbClr val="EAB2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5B4ECA5-EB6E-4754-9B93-9EAF6F127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65" y="1213143"/>
                <a:ext cx="12059870" cy="5726119"/>
              </a:xfrm>
              <a:prstGeom prst="rect">
                <a:avLst/>
              </a:prstGeom>
              <a:blipFill>
                <a:blip r:embed="rId4"/>
                <a:stretch>
                  <a:fillRect l="-809" t="-8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6350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4790861" y="1336596"/>
            <a:ext cx="2610278" cy="6978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44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sz="4400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B0F6F390-9287-4EBD-A73E-A583AC348C64}"/>
              </a:ext>
            </a:extLst>
          </p:cNvPr>
          <p:cNvSpPr txBox="1">
            <a:spLocks/>
          </p:cNvSpPr>
          <p:nvPr/>
        </p:nvSpPr>
        <p:spPr>
          <a:xfrm>
            <a:off x="13740396" y="4853169"/>
            <a:ext cx="11870392" cy="2004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000" b="1" i="0" dirty="0">
                <a:solidFill>
                  <a:srgbClr val="333333"/>
                </a:solidFill>
                <a:effectLst/>
                <a:latin typeface="Hiragino Kaku Gothic ProN"/>
              </a:rPr>
              <a:t>熱伝達による伝熱量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は、</a:t>
            </a:r>
            <a:endParaRPr lang="en-US" altLang="ja-JP" sz="3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平板両面の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温度差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熱伝導率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厚さ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反比例</a:t>
            </a:r>
            <a:endParaRPr lang="ja-JP" altLang="en-US" sz="3000" b="0" i="0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36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8BD9040-F4CA-46DD-95FC-A252A6704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8473" y="597508"/>
            <a:ext cx="57816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01D3B2D-FF04-4959-938A-3D17CF686C4D}"/>
              </a:ext>
            </a:extLst>
          </p:cNvPr>
          <p:cNvCxnSpPr/>
          <p:nvPr/>
        </p:nvCxnSpPr>
        <p:spPr>
          <a:xfrm>
            <a:off x="4730509" y="1878269"/>
            <a:ext cx="258354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639DD15-2881-4593-B703-F50AB102D9CA}"/>
              </a:ext>
            </a:extLst>
          </p:cNvPr>
          <p:cNvSpPr txBox="1"/>
          <p:nvPr/>
        </p:nvSpPr>
        <p:spPr>
          <a:xfrm>
            <a:off x="87916" y="2034435"/>
            <a:ext cx="12016168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熱伝導率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0.2W/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（ｍ・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）、厚さ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㎝の平面において、高温側表面の温度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600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℃、熱流束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0.5kW/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㎡としたとき、低温側面の温度（℃）はいくらか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1732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4790861" y="1336596"/>
            <a:ext cx="2610278" cy="6978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44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sz="4400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B0F6F390-9287-4EBD-A73E-A583AC348C64}"/>
              </a:ext>
            </a:extLst>
          </p:cNvPr>
          <p:cNvSpPr txBox="1">
            <a:spLocks/>
          </p:cNvSpPr>
          <p:nvPr/>
        </p:nvSpPr>
        <p:spPr>
          <a:xfrm>
            <a:off x="13740396" y="4853169"/>
            <a:ext cx="11870392" cy="2004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000" b="1" i="0" dirty="0">
                <a:solidFill>
                  <a:srgbClr val="333333"/>
                </a:solidFill>
                <a:effectLst/>
                <a:latin typeface="Hiragino Kaku Gothic ProN"/>
              </a:rPr>
              <a:t>熱伝達による伝熱量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は、</a:t>
            </a:r>
            <a:endParaRPr lang="en-US" altLang="ja-JP" sz="3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平板両面の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温度差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熱伝導率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厚さ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反比例</a:t>
            </a:r>
            <a:endParaRPr lang="ja-JP" altLang="en-US" sz="3000" b="0" i="0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36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8BD9040-F4CA-46DD-95FC-A252A6704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8473" y="597508"/>
            <a:ext cx="57816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01D3B2D-FF04-4959-938A-3D17CF686C4D}"/>
              </a:ext>
            </a:extLst>
          </p:cNvPr>
          <p:cNvCxnSpPr/>
          <p:nvPr/>
        </p:nvCxnSpPr>
        <p:spPr>
          <a:xfrm>
            <a:off x="4730509" y="1878269"/>
            <a:ext cx="258354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639DD15-2881-4593-B703-F50AB102D9CA}"/>
              </a:ext>
            </a:extLst>
          </p:cNvPr>
          <p:cNvSpPr txBox="1"/>
          <p:nvPr/>
        </p:nvSpPr>
        <p:spPr>
          <a:xfrm>
            <a:off x="87916" y="2034435"/>
            <a:ext cx="12016168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熱伝導率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0.2W/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（ｍ・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）、厚さ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㎝の平面において、高温側表面の温度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600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℃、熱流束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0.5kW/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㎡としたとき、低温側面の温度（℃）はいくらか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コンテンツ プレースホルダー 5">
                <a:extLst>
                  <a:ext uri="{FF2B5EF4-FFF2-40B4-BE49-F238E27FC236}">
                    <a16:creationId xmlns:a16="http://schemas.microsoft.com/office/drawing/2014/main" id="{481C0FAA-ADFE-4FED-A85C-A12C58BCE0B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7916" y="4150892"/>
                <a:ext cx="6732495" cy="2392018"/>
              </a:xfrm>
              <a:prstGeom prst="rect">
                <a:avLst/>
              </a:prstGeom>
              <a:solidFill>
                <a:srgbClr val="F4F5F8"/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b="1" dirty="0">
                    <a:solidFill>
                      <a:schemeClr val="accent1">
                        <a:lumMod val="75000"/>
                      </a:schemeClr>
                    </a:solidFill>
                    <a:latin typeface="Roboto"/>
                  </a:rPr>
                  <a:t>計算式</a:t>
                </a:r>
                <a:endParaRPr lang="en-US" altLang="ja-JP" b="1" dirty="0">
                  <a:solidFill>
                    <a:schemeClr val="accent1">
                      <a:lumMod val="75000"/>
                    </a:schemeClr>
                  </a:solidFill>
                  <a:latin typeface="Roboto"/>
                </a:endParaRPr>
              </a:p>
              <a:p>
                <a:pPr marL="0" indent="0">
                  <a:buNone/>
                </a:pPr>
                <a:r>
                  <a:rPr lang="ja-JP" altLang="en-US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Hiragino Kaku Gothic ProN"/>
                  </a:rPr>
                  <a:t>熱流束（</a:t>
                </a:r>
                <a:r>
                  <a:rPr lang="en-US" altLang="ja-JP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Hiragino Kaku Gothic ProN"/>
                  </a:rPr>
                  <a:t>q</a:t>
                </a:r>
                <a:r>
                  <a:rPr lang="ja-JP" altLang="en-US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Hiragino Kaku Gothic ProN"/>
                  </a:rPr>
                  <a:t>）＝</a:t>
                </a:r>
                <a:r>
                  <a:rPr lang="el-GR" altLang="ja-JP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Hiragino Kaku Gothic ProN"/>
                  </a:rPr>
                  <a:t>λ×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18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１</m:t>
                        </m:r>
                        <m:r>
                          <m:rPr>
                            <m:nor/>
                          </m:rPr>
                          <a:rPr lang="ja-JP" altLang="en-US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－</m:t>
                        </m:r>
                        <m:r>
                          <m:rPr>
                            <m:nor/>
                          </m:rPr>
                          <a:rPr lang="en-US" altLang="ja-JP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18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２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L</m:t>
                        </m:r>
                      </m:den>
                    </m:f>
                  </m:oMath>
                </a14:m>
                <a:r>
                  <a:rPr lang="ja-JP" altLang="en-US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　</a:t>
                </a:r>
                <a:endParaRPr lang="en-US" altLang="ja-JP" b="1" i="0" dirty="0">
                  <a:solidFill>
                    <a:srgbClr val="333333"/>
                  </a:solidFill>
                  <a:effectLst/>
                  <a:latin typeface="Hiragino Kaku Gothic ProN"/>
                </a:endParaRPr>
              </a:p>
              <a:p>
                <a:pPr marL="0" indent="0">
                  <a:buNone/>
                </a:pPr>
                <a:r>
                  <a:rPr lang="en-US" altLang="ja-JP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q</a:t>
                </a:r>
                <a:r>
                  <a:rPr lang="ja-JP" altLang="en-US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：熱流束　</a:t>
                </a:r>
                <a:r>
                  <a:rPr lang="el-GR" altLang="ja-JP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λ</a:t>
                </a:r>
                <a:r>
                  <a:rPr lang="ja-JP" altLang="el-GR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（</a:t>
                </a:r>
                <a:r>
                  <a:rPr lang="ja-JP" altLang="en-US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ラムダ）：熱伝導率　</a:t>
                </a:r>
                <a:endParaRPr lang="en-US" altLang="ja-JP" b="1" i="0" dirty="0">
                  <a:solidFill>
                    <a:srgbClr val="333333"/>
                  </a:solidFill>
                  <a:effectLst/>
                  <a:latin typeface="Hiragino Kaku Gothic ProN"/>
                </a:endParaRPr>
              </a:p>
              <a:p>
                <a:pPr marL="0" indent="0">
                  <a:buNone/>
                </a:pPr>
                <a:r>
                  <a:rPr lang="en-US" altLang="ja-JP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L</a:t>
                </a:r>
                <a:r>
                  <a:rPr lang="ja-JP" altLang="en-US" b="1" dirty="0">
                    <a:solidFill>
                      <a:srgbClr val="333333"/>
                    </a:solidFill>
                    <a:latin typeface="Hiragino Kaku Gothic ProN"/>
                  </a:rPr>
                  <a:t>：厚さ　</a:t>
                </a:r>
                <a:r>
                  <a:rPr lang="en-US" altLang="ja-JP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T</a:t>
                </a:r>
                <a:r>
                  <a:rPr lang="ja-JP" altLang="en-US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：温度（</a:t>
                </a:r>
                <a:r>
                  <a:rPr lang="en-US" altLang="ja-JP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T1&gt;T2</a:t>
                </a:r>
                <a:r>
                  <a:rPr lang="ja-JP" altLang="en-US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）</a:t>
                </a:r>
                <a:endParaRPr lang="en-US" altLang="ja-JP" sz="5400" b="1" i="0" dirty="0">
                  <a:solidFill>
                    <a:schemeClr val="accent1">
                      <a:lumMod val="75000"/>
                    </a:schemeClr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9" name="コンテンツ プレースホルダー 5">
                <a:extLst>
                  <a:ext uri="{FF2B5EF4-FFF2-40B4-BE49-F238E27FC236}">
                    <a16:creationId xmlns:a16="http://schemas.microsoft.com/office/drawing/2014/main" id="{481C0FAA-ADFE-4FED-A85C-A12C58BCE0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16" y="4150892"/>
                <a:ext cx="6732495" cy="2392018"/>
              </a:xfrm>
              <a:prstGeom prst="rect">
                <a:avLst/>
              </a:prstGeom>
              <a:blipFill>
                <a:blip r:embed="rId4"/>
                <a:stretch>
                  <a:fillRect l="-1810" t="-3571" b="-102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5114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B0F6F390-9287-4EBD-A73E-A583AC348C64}"/>
              </a:ext>
            </a:extLst>
          </p:cNvPr>
          <p:cNvSpPr txBox="1">
            <a:spLocks/>
          </p:cNvSpPr>
          <p:nvPr/>
        </p:nvSpPr>
        <p:spPr>
          <a:xfrm>
            <a:off x="13740396" y="4853169"/>
            <a:ext cx="11870392" cy="2004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000" b="1" i="0" dirty="0">
                <a:solidFill>
                  <a:srgbClr val="333333"/>
                </a:solidFill>
                <a:effectLst/>
                <a:latin typeface="Hiragino Kaku Gothic ProN"/>
              </a:rPr>
              <a:t>熱伝達による伝熱量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は、</a:t>
            </a:r>
            <a:endParaRPr lang="en-US" altLang="ja-JP" sz="3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平板両面の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温度差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熱伝導率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厚さ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反比例</a:t>
            </a:r>
            <a:endParaRPr lang="ja-JP" altLang="en-US" sz="3000" b="0" i="0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36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8BD9040-F4CA-46DD-95FC-A252A6704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8473" y="597508"/>
            <a:ext cx="57816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5B4ECA5-EB6E-4754-9B93-9EAF6F127A48}"/>
                  </a:ext>
                </a:extLst>
              </p:cNvPr>
              <p:cNvSpPr txBox="1"/>
              <p:nvPr/>
            </p:nvSpPr>
            <p:spPr>
              <a:xfrm>
                <a:off x="66065" y="1213143"/>
                <a:ext cx="12059870" cy="5463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【</a:t>
                </a:r>
                <a:r>
                  <a:rPr kumimoji="1"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使用公式</a:t>
                </a:r>
                <a:r>
                  <a:rPr kumimoji="1"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】</a:t>
                </a:r>
              </a:p>
              <a:p>
                <a:r>
                  <a:rPr lang="ja-JP" altLang="en-US" sz="2400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熱流束（</a:t>
                </a:r>
                <a:r>
                  <a:rPr lang="en-US" altLang="ja-JP" sz="2400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q</a:t>
                </a:r>
                <a:r>
                  <a:rPr lang="ja-JP" altLang="en-US" sz="2400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）＝</a:t>
                </a:r>
                <a:r>
                  <a:rPr lang="el-GR" altLang="ja-JP" sz="2400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λ×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1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１</m:t>
                        </m:r>
                        <m:r>
                          <m:rPr>
                            <m:nor/>
                          </m:rPr>
                          <a:rPr lang="ja-JP" altLang="en-US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－</m:t>
                        </m:r>
                        <m:r>
                          <m:rPr>
                            <m:nor/>
                          </m:rPr>
                          <a:rPr lang="en-US" altLang="ja-JP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16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２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L</m:t>
                        </m:r>
                      </m:den>
                    </m:f>
                  </m:oMath>
                </a14:m>
                <a:endParaRPr lang="en-US" altLang="ja-JP" sz="2400" i="0" dirty="0">
                  <a:solidFill>
                    <a:srgbClr val="333333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endParaRPr lang="en-US" altLang="ja-JP" sz="1200" i="0" dirty="0">
                  <a:solidFill>
                    <a:srgbClr val="333333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0" indent="0">
                  <a:buNone/>
                </a:pPr>
                <a:r>
                  <a:rPr lang="en-US" altLang="ja-JP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q</a:t>
                </a:r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：熱流束　</a:t>
                </a:r>
                <a:r>
                  <a:rPr lang="el-GR" altLang="ja-JP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λ</a:t>
                </a:r>
                <a:r>
                  <a:rPr lang="ja-JP" altLang="el-GR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</a:t>
                </a:r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ラムダ）：熱伝導率　</a:t>
                </a:r>
                <a:r>
                  <a:rPr lang="en-US" altLang="ja-JP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L</a:t>
                </a:r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：厚さ　</a:t>
                </a:r>
                <a:r>
                  <a:rPr lang="en-US" altLang="ja-JP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</a:t>
                </a:r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：温度（</a:t>
                </a:r>
                <a:r>
                  <a:rPr lang="en-US" altLang="ja-JP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T1&gt;T2</a:t>
                </a:r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</a:t>
                </a:r>
                <a:endParaRPr lang="en-US" altLang="ja-JP" sz="2400" i="0" dirty="0">
                  <a:solidFill>
                    <a:srgbClr val="333333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600" i="0" dirty="0">
                  <a:solidFill>
                    <a:srgbClr val="333333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0" indent="0">
                  <a:buNone/>
                </a:pPr>
                <a:r>
                  <a:rPr lang="en-US" altLang="ja-JP" sz="2400" dirty="0">
                    <a:solidFill>
                      <a:srgbClr val="333333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【</a:t>
                </a:r>
                <a:r>
                  <a:rPr lang="ja-JP" altLang="en-US" sz="2400" dirty="0">
                    <a:solidFill>
                      <a:srgbClr val="333333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代入値</a:t>
                </a:r>
                <a:r>
                  <a:rPr lang="en-US" altLang="ja-JP" sz="2400" dirty="0">
                    <a:solidFill>
                      <a:srgbClr val="333333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】</a:t>
                </a:r>
              </a:p>
              <a:p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ｑ＝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0.5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ｋ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W/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㎡＝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500W/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㎡　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λ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0.2W/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（ｍ・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K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</a:t>
                </a:r>
                <a:endParaRPr lang="en-US" altLang="ja-JP" sz="2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L</a:t>
                </a:r>
                <a:r>
                  <a:rPr lang="ja-JP" altLang="en-US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:r>
                  <a:rPr lang="en-US" altLang="ja-JP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20</a:t>
                </a:r>
                <a:r>
                  <a:rPr lang="ja-JP" altLang="en-US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㎝→</a:t>
                </a:r>
                <a:r>
                  <a:rPr lang="en-US" altLang="ja-JP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0.2</a:t>
                </a:r>
                <a:r>
                  <a:rPr lang="ja-JP" altLang="en-US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ｍ　</a:t>
                </a:r>
                <a:r>
                  <a:rPr lang="en-US" altLang="ja-JP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</a:t>
                </a:r>
                <a:r>
                  <a:rPr lang="en-US" altLang="ja-JP" sz="16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</a:t>
                </a:r>
                <a:r>
                  <a:rPr lang="ja-JP" altLang="en-US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（高温側表面温度）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600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℃＝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873K</a:t>
                </a:r>
              </a:p>
              <a:p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※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温度差ではないので、℃⇒</a:t>
                </a:r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K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へ変換</a:t>
                </a:r>
                <a:endParaRPr lang="en-US" altLang="ja-JP" sz="2000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endParaRPr lang="en-US" altLang="ja-JP" sz="2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【</a:t>
                </a:r>
                <a:r>
                  <a:rPr lang="ja-JP" altLang="en-US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公式へ代入</a:t>
                </a:r>
                <a:r>
                  <a:rPr lang="en-US" altLang="ja-JP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】</a:t>
                </a:r>
              </a:p>
              <a:p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500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0. 2</a:t>
                </a:r>
                <a14:m>
                  <m:oMath xmlns:m="http://schemas.openxmlformats.org/officeDocument/2006/math">
                    <m:r>
                      <a:rPr lang="en-US" altLang="ja-JP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ja-JP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400" b="1" i="1" dirty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873</m:t>
                        </m:r>
                        <m:r>
                          <a:rPr lang="en-US" altLang="ja-JP" sz="2400" b="1" i="1" dirty="0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―</m:t>
                        </m:r>
                        <m:r>
                          <m:rPr>
                            <m:nor/>
                          </m:rPr>
                          <a:rPr lang="en-US" altLang="ja-JP" sz="1600" i="1" dirty="0" smtClean="0">
                            <a:solidFill>
                              <a:schemeClr val="tx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T</m:t>
                        </m:r>
                        <m:r>
                          <a:rPr lang="en-US" altLang="ja-JP" sz="1600" i="1" dirty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2</m:t>
                        </m:r>
                      </m:num>
                      <m:den>
                        <m:r>
                          <a:rPr lang="ja-JP" altLang="en-US" sz="1600" b="1" i="1" dirty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０．２</m:t>
                        </m:r>
                      </m:den>
                    </m:f>
                  </m:oMath>
                </a14:m>
                <a:endParaRPr lang="en-US" altLang="ja-JP" sz="2400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24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500</a:t>
                </a:r>
                <a:r>
                  <a:rPr lang="ja-JP" altLang="en-US" sz="24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:r>
                  <a:rPr lang="en-US" altLang="ja-JP" sz="24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873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－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</a:t>
                </a:r>
                <a:r>
                  <a:rPr lang="en-US" altLang="ja-JP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</a:t>
                </a:r>
                <a:r>
                  <a:rPr lang="ja-JP" altLang="en-US" sz="2400" i="0" dirty="0">
                    <a:solidFill>
                      <a:schemeClr val="tx1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endParaRPr lang="en-US" altLang="ja-JP" sz="2400" i="0" dirty="0">
                  <a:solidFill>
                    <a:schemeClr val="tx1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</a:t>
                </a:r>
                <a:r>
                  <a:rPr lang="en-US" altLang="ja-JP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:r>
                  <a:rPr lang="en-US" altLang="ja-JP" sz="2400" b="1" u="sng" dirty="0">
                    <a:solidFill>
                      <a:srgbClr val="FFC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373K</a:t>
                </a:r>
                <a:endParaRPr lang="en-US" altLang="ja-JP" sz="2400" b="1" i="0" u="sng" dirty="0">
                  <a:solidFill>
                    <a:srgbClr val="FFC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5B4ECA5-EB6E-4754-9B93-9EAF6F127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65" y="1213143"/>
                <a:ext cx="12059870" cy="5463547"/>
              </a:xfrm>
              <a:prstGeom prst="rect">
                <a:avLst/>
              </a:prstGeom>
              <a:blipFill>
                <a:blip r:embed="rId4"/>
                <a:stretch>
                  <a:fillRect l="-809" t="-89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8566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基礎 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６　伝熱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4414007" y="1141809"/>
            <a:ext cx="82779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対流熱伝達</a:t>
            </a:r>
            <a:endParaRPr kumimoji="1" lang="en-US" altLang="ja-JP" sz="4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319342" y="1189936"/>
            <a:ext cx="94665" cy="493721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6156C5B2-C2A4-47E5-93F7-E6255EF4F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068540"/>
              </p:ext>
            </p:extLst>
          </p:nvPr>
        </p:nvGraphicFramePr>
        <p:xfrm>
          <a:off x="355597" y="3228559"/>
          <a:ext cx="11600609" cy="1778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879">
                  <a:extLst>
                    <a:ext uri="{9D8B030D-6E8A-4147-A177-3AD203B41FA5}">
                      <a16:colId xmlns:a16="http://schemas.microsoft.com/office/drawing/2014/main" val="1634429330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726115999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048573417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010782129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35960424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51938480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2966431412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1543819157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680473742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863917282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533076870"/>
                    </a:ext>
                  </a:extLst>
                </a:gridCol>
              </a:tblGrid>
              <a:tr h="592910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2019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2018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2017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2016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2015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2013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2012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2011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848153"/>
                  </a:ext>
                </a:extLst>
              </a:tr>
              <a:tr h="592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文章問題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09766"/>
                  </a:ext>
                </a:extLst>
              </a:tr>
              <a:tr h="592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計算問題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182116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1EA6AB-70FC-4F7B-8842-45E2AB39D023}"/>
              </a:ext>
            </a:extLst>
          </p:cNvPr>
          <p:cNvSpPr txBox="1"/>
          <p:nvPr/>
        </p:nvSpPr>
        <p:spPr>
          <a:xfrm>
            <a:off x="8896081" y="5197108"/>
            <a:ext cx="334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○：出題　◎誤答として出題</a:t>
            </a:r>
          </a:p>
        </p:txBody>
      </p:sp>
    </p:spTree>
    <p:extLst>
      <p:ext uri="{BB962C8B-B14F-4D97-AF65-F5344CB8AC3E}">
        <p14:creationId xmlns:p14="http://schemas.microsoft.com/office/powerpoint/2010/main" val="2716790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20D62E-0D1C-4079-B5D5-AB936162E554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対流熱伝達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CFA252-5F12-4BAE-A125-F38F0D0EB0B7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481265" y="1842161"/>
            <a:ext cx="12237208" cy="3369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3600" b="1" i="0" dirty="0">
                <a:solidFill>
                  <a:srgbClr val="333333"/>
                </a:solidFill>
                <a:effectLst/>
                <a:latin typeface="Hiragino Kaku Gothic ProN"/>
              </a:rPr>
              <a:t>対流による伝熱量</a:t>
            </a: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は、以下の式で求めることができる</a:t>
            </a:r>
            <a:endParaRPr lang="ja-JP" altLang="en-US" sz="3600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9" name="コンテンツ プレースホルダー 5">
            <a:extLst>
              <a:ext uri="{FF2B5EF4-FFF2-40B4-BE49-F238E27FC236}">
                <a16:creationId xmlns:a16="http://schemas.microsoft.com/office/drawing/2014/main" id="{94E20349-5BB9-46EB-B4E4-3CFAB34E823E}"/>
              </a:ext>
            </a:extLst>
          </p:cNvPr>
          <p:cNvSpPr txBox="1">
            <a:spLocks/>
          </p:cNvSpPr>
          <p:nvPr/>
        </p:nvSpPr>
        <p:spPr>
          <a:xfrm>
            <a:off x="272972" y="3224402"/>
            <a:ext cx="6766457" cy="2532857"/>
          </a:xfrm>
          <a:prstGeom prst="rect">
            <a:avLst/>
          </a:prstGeom>
          <a:solidFill>
            <a:srgbClr val="F4F5F8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b="1" dirty="0">
                <a:solidFill>
                  <a:schemeClr val="accent1">
                    <a:lumMod val="75000"/>
                  </a:schemeClr>
                </a:solidFill>
                <a:latin typeface="Roboto"/>
              </a:rPr>
              <a:t>計算式</a:t>
            </a:r>
            <a:endParaRPr lang="en-US" altLang="ja-JP" sz="3600" b="1" dirty="0">
              <a:solidFill>
                <a:schemeClr val="accent1">
                  <a:lumMod val="75000"/>
                </a:schemeClr>
              </a:solidFill>
              <a:latin typeface="Roboto"/>
            </a:endParaRPr>
          </a:p>
          <a:p>
            <a:pPr marL="0" indent="0">
              <a:buNone/>
            </a:pPr>
            <a:r>
              <a:rPr lang="zh-TW" altLang="en-US" sz="40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熱流束（</a:t>
            </a:r>
            <a:r>
              <a:rPr lang="en-US" altLang="zh-TW" sz="40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q</a:t>
            </a:r>
            <a:r>
              <a:rPr lang="zh-TW" altLang="en-US" sz="40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）＝</a:t>
            </a:r>
            <a:r>
              <a:rPr lang="en-US" altLang="zh-TW" sz="40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h×</a:t>
            </a:r>
            <a:r>
              <a:rPr lang="zh-TW" altLang="en-US" sz="40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（</a:t>
            </a:r>
            <a:r>
              <a:rPr lang="en-US" altLang="zh-TW" sz="40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T</a:t>
            </a:r>
            <a:r>
              <a:rPr lang="en-US" altLang="zh-TW" sz="24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1</a:t>
            </a:r>
            <a:r>
              <a:rPr lang="zh-TW" altLang="en-US" sz="40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－</a:t>
            </a:r>
            <a:r>
              <a:rPr lang="en-US" altLang="zh-TW" sz="40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T</a:t>
            </a:r>
            <a:r>
              <a:rPr lang="en-US" altLang="zh-TW" sz="24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2</a:t>
            </a:r>
            <a:r>
              <a:rPr lang="zh-TW" altLang="en-US" sz="40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）</a:t>
            </a:r>
            <a:br>
              <a:rPr lang="zh-TW" altLang="en-US" sz="4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zh-TW" sz="4000" b="1" i="0" dirty="0">
                <a:solidFill>
                  <a:srgbClr val="333333"/>
                </a:solidFill>
                <a:effectLst/>
              </a:rPr>
              <a:t>q</a:t>
            </a:r>
            <a:r>
              <a:rPr lang="zh-TW" altLang="en-US" sz="4000" b="1" i="0" dirty="0">
                <a:solidFill>
                  <a:srgbClr val="333333"/>
                </a:solidFill>
                <a:effectLst/>
              </a:rPr>
              <a:t>：熱流束　</a:t>
            </a:r>
            <a:r>
              <a:rPr lang="en-US" altLang="zh-TW" sz="4000" b="1" i="0" dirty="0">
                <a:solidFill>
                  <a:srgbClr val="333333"/>
                </a:solidFill>
                <a:effectLst/>
              </a:rPr>
              <a:t>h</a:t>
            </a:r>
            <a:r>
              <a:rPr lang="zh-TW" altLang="en-US" sz="4000" b="1" i="0" dirty="0">
                <a:solidFill>
                  <a:srgbClr val="333333"/>
                </a:solidFill>
                <a:effectLst/>
              </a:rPr>
              <a:t>：熱伝達率</a:t>
            </a:r>
            <a:br>
              <a:rPr lang="zh-TW" altLang="en-US" sz="4000" dirty="0"/>
            </a:br>
            <a:r>
              <a:rPr lang="en-US" altLang="zh-TW" sz="4000" b="1" i="0" dirty="0">
                <a:solidFill>
                  <a:srgbClr val="333333"/>
                </a:solidFill>
                <a:effectLst/>
              </a:rPr>
              <a:t>T</a:t>
            </a:r>
            <a:r>
              <a:rPr lang="zh-TW" altLang="en-US" sz="4000" b="1" i="0" dirty="0">
                <a:solidFill>
                  <a:srgbClr val="333333"/>
                </a:solidFill>
                <a:effectLst/>
              </a:rPr>
              <a:t>：温度（</a:t>
            </a:r>
            <a:r>
              <a:rPr lang="en-US" altLang="zh-TW" sz="4000" b="1" i="0" dirty="0">
                <a:solidFill>
                  <a:srgbClr val="333333"/>
                </a:solidFill>
                <a:effectLst/>
              </a:rPr>
              <a:t>T1&gt;T2</a:t>
            </a:r>
            <a:r>
              <a:rPr lang="zh-TW" altLang="en-US" sz="4000" b="1" i="0" dirty="0">
                <a:solidFill>
                  <a:srgbClr val="333333"/>
                </a:solidFill>
                <a:effectLst/>
              </a:rPr>
              <a:t>）</a:t>
            </a:r>
            <a:endParaRPr lang="en-US" altLang="ja-JP" sz="8800" b="1" i="0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A47B3625-5C49-4E6F-A0C2-1FB54EFE46E3}"/>
              </a:ext>
            </a:extLst>
          </p:cNvPr>
          <p:cNvSpPr txBox="1">
            <a:spLocks/>
          </p:cNvSpPr>
          <p:nvPr/>
        </p:nvSpPr>
        <p:spPr>
          <a:xfrm>
            <a:off x="7247722" y="4017111"/>
            <a:ext cx="11870392" cy="2004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000" b="1" i="0" dirty="0">
                <a:solidFill>
                  <a:srgbClr val="333333"/>
                </a:solidFill>
                <a:effectLst/>
                <a:latin typeface="Hiragino Kaku Gothic ProN"/>
              </a:rPr>
              <a:t>対流による伝熱量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は、</a:t>
            </a:r>
            <a:endParaRPr lang="en-US" altLang="ja-JP" sz="3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平板両面の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温度差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24106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20D62E-0D1C-4079-B5D5-AB936162E554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対流熱伝達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CFA252-5F12-4BAE-A125-F38F0D0EB0B7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66349" y="1842160"/>
            <a:ext cx="12652124" cy="4608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3200" b="0" i="0" dirty="0">
                <a:solidFill>
                  <a:srgbClr val="333333"/>
                </a:solidFill>
                <a:effectLst/>
                <a:latin typeface="Hiragino Kaku Gothic ProN"/>
              </a:rPr>
              <a:t>物質固有のものではなく、流体の</a:t>
            </a:r>
            <a:r>
              <a:rPr lang="ja-JP" altLang="en-US" sz="3200" b="1" i="0" u="sng" dirty="0">
                <a:solidFill>
                  <a:srgbClr val="EAB200"/>
                </a:solidFill>
                <a:effectLst/>
                <a:latin typeface="Hiragino Kaku Gothic ProN"/>
              </a:rPr>
              <a:t>流れの状態</a:t>
            </a:r>
            <a:r>
              <a:rPr lang="ja-JP" altLang="en-US" sz="3200" b="0" i="0" dirty="0">
                <a:solidFill>
                  <a:srgbClr val="333333"/>
                </a:solidFill>
                <a:effectLst/>
                <a:latin typeface="Hiragino Kaku Gothic ProN"/>
              </a:rPr>
              <a:t>等によって異なる</a:t>
            </a:r>
            <a:endParaRPr lang="en-US" altLang="ja-JP" sz="32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ja-JP" altLang="en-US" sz="32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3200" b="0" i="0" dirty="0">
                <a:solidFill>
                  <a:srgbClr val="333333"/>
                </a:solidFill>
                <a:effectLst/>
                <a:latin typeface="Hiragino Kaku Gothic ProN"/>
              </a:rPr>
              <a:t>液体の方が気体より</a:t>
            </a:r>
            <a:r>
              <a:rPr lang="ja-JP" altLang="en-US" sz="3200" b="1" i="0" u="sng" dirty="0">
                <a:solidFill>
                  <a:srgbClr val="EAB200"/>
                </a:solidFill>
                <a:effectLst/>
                <a:latin typeface="Hiragino Kaku Gothic ProN"/>
              </a:rPr>
              <a:t>大きい</a:t>
            </a:r>
            <a:endParaRPr lang="en-US" altLang="ja-JP" sz="3200" b="1" i="0" u="sng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ja-JP" altLang="en-US" sz="32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3200" b="0" i="0" dirty="0">
                <a:solidFill>
                  <a:srgbClr val="333333"/>
                </a:solidFill>
                <a:effectLst/>
                <a:latin typeface="Hiragino Kaku Gothic ProN"/>
              </a:rPr>
              <a:t>強制対流の方が自然対流（浮力による対流）より大きい</a:t>
            </a:r>
            <a:endParaRPr lang="en-US" altLang="ja-JP" sz="32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ja-JP" altLang="en-US" sz="32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3200" b="0" i="0" dirty="0">
                <a:solidFill>
                  <a:srgbClr val="333333"/>
                </a:solidFill>
                <a:effectLst/>
                <a:latin typeface="Hiragino Kaku Gothic ProN"/>
              </a:rPr>
              <a:t>沸騰、凝縮などの相変化があると、著しく大きくなる</a:t>
            </a: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</p:spTree>
    <p:extLst>
      <p:ext uri="{BB962C8B-B14F-4D97-AF65-F5344CB8AC3E}">
        <p14:creationId xmlns:p14="http://schemas.microsoft.com/office/powerpoint/2010/main" val="3886733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4790861" y="1336596"/>
            <a:ext cx="2610278" cy="6978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44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sz="4400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B0F6F390-9287-4EBD-A73E-A583AC348C64}"/>
              </a:ext>
            </a:extLst>
          </p:cNvPr>
          <p:cNvSpPr txBox="1">
            <a:spLocks/>
          </p:cNvSpPr>
          <p:nvPr/>
        </p:nvSpPr>
        <p:spPr>
          <a:xfrm>
            <a:off x="13740396" y="4853169"/>
            <a:ext cx="11870392" cy="2004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000" b="1" i="0" dirty="0">
                <a:solidFill>
                  <a:srgbClr val="333333"/>
                </a:solidFill>
                <a:effectLst/>
                <a:latin typeface="Hiragino Kaku Gothic ProN"/>
              </a:rPr>
              <a:t>熱伝達による伝熱量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は、</a:t>
            </a:r>
            <a:endParaRPr lang="en-US" altLang="ja-JP" sz="3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平板両面の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温度差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熱伝導率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厚さ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反比例</a:t>
            </a:r>
            <a:endParaRPr lang="ja-JP" altLang="en-US" sz="3000" b="0" i="0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36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8BD9040-F4CA-46DD-95FC-A252A6704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8473" y="597508"/>
            <a:ext cx="57816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01D3B2D-FF04-4959-938A-3D17CF686C4D}"/>
              </a:ext>
            </a:extLst>
          </p:cNvPr>
          <p:cNvCxnSpPr/>
          <p:nvPr/>
        </p:nvCxnSpPr>
        <p:spPr>
          <a:xfrm>
            <a:off x="4730509" y="1878269"/>
            <a:ext cx="258354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コンテンツ プレースホルダー 5">
            <a:extLst>
              <a:ext uri="{FF2B5EF4-FFF2-40B4-BE49-F238E27FC236}">
                <a16:creationId xmlns:a16="http://schemas.microsoft.com/office/drawing/2014/main" id="{B1581126-2110-445F-AAD6-2FA7C86896FF}"/>
              </a:ext>
            </a:extLst>
          </p:cNvPr>
          <p:cNvSpPr txBox="1">
            <a:spLocks/>
          </p:cNvSpPr>
          <p:nvPr/>
        </p:nvSpPr>
        <p:spPr>
          <a:xfrm>
            <a:off x="0" y="3042918"/>
            <a:ext cx="12192000" cy="1500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4400" b="0" i="0" dirty="0">
                <a:solidFill>
                  <a:srgbClr val="333333"/>
                </a:solidFill>
                <a:effectLst/>
                <a:latin typeface="Hiragino Kaku Gothic ProN"/>
              </a:rPr>
              <a:t>一般に、液体に比べて気体の熱伝導率は小さい</a:t>
            </a:r>
            <a:endParaRPr lang="en-US" altLang="ja-JP" sz="44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4400" dirty="0">
              <a:solidFill>
                <a:srgbClr val="333333"/>
              </a:solidFill>
              <a:latin typeface="Hiragino Kaku Gothic ProN"/>
            </a:endParaRPr>
          </a:p>
          <a:p>
            <a:pPr marL="0" indent="0" algn="l">
              <a:buNone/>
            </a:pPr>
            <a:endParaRPr lang="ja-JP" altLang="en-US" sz="44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637DC86-7CB4-4E63-A5B5-62E6D9F8B388}"/>
              </a:ext>
            </a:extLst>
          </p:cNvPr>
          <p:cNvSpPr/>
          <p:nvPr/>
        </p:nvSpPr>
        <p:spPr>
          <a:xfrm>
            <a:off x="10130971" y="2946398"/>
            <a:ext cx="1901372" cy="740228"/>
          </a:xfrm>
          <a:prstGeom prst="rect">
            <a:avLst/>
          </a:prstGeom>
          <a:solidFill>
            <a:srgbClr val="F4F5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15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基礎 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６　伝熱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4757088" y="1220106"/>
            <a:ext cx="82779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熱放射</a:t>
            </a:r>
            <a:endParaRPr kumimoji="1" lang="en-US" altLang="ja-JP" sz="4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662423" y="1268233"/>
            <a:ext cx="94665" cy="493721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6156C5B2-C2A4-47E5-93F7-E6255EF4F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179513"/>
              </p:ext>
            </p:extLst>
          </p:nvPr>
        </p:nvGraphicFramePr>
        <p:xfrm>
          <a:off x="355597" y="3228559"/>
          <a:ext cx="11600609" cy="1778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879">
                  <a:extLst>
                    <a:ext uri="{9D8B030D-6E8A-4147-A177-3AD203B41FA5}">
                      <a16:colId xmlns:a16="http://schemas.microsoft.com/office/drawing/2014/main" val="1634429330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726115999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048573417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010782129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35960424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51938480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2966431412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1543819157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680473742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863917282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533076870"/>
                    </a:ext>
                  </a:extLst>
                </a:gridCol>
              </a:tblGrid>
              <a:tr h="592910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2019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2018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2017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2016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2015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2013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2012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2011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848153"/>
                  </a:ext>
                </a:extLst>
              </a:tr>
              <a:tr h="592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文章問題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09766"/>
                  </a:ext>
                </a:extLst>
              </a:tr>
              <a:tr h="592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計算問題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182116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1EA6AB-70FC-4F7B-8842-45E2AB39D023}"/>
              </a:ext>
            </a:extLst>
          </p:cNvPr>
          <p:cNvSpPr txBox="1"/>
          <p:nvPr/>
        </p:nvSpPr>
        <p:spPr>
          <a:xfrm>
            <a:off x="8896081" y="5197108"/>
            <a:ext cx="334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○：出題　◎誤答として出題</a:t>
            </a:r>
          </a:p>
        </p:txBody>
      </p:sp>
    </p:spTree>
    <p:extLst>
      <p:ext uri="{BB962C8B-B14F-4D97-AF65-F5344CB8AC3E}">
        <p14:creationId xmlns:p14="http://schemas.microsoft.com/office/powerpoint/2010/main" val="3338074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20D62E-0D1C-4079-B5D5-AB936162E554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伝熱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CFA252-5F12-4BAE-A125-F38F0D0EB0B7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456327" y="1667593"/>
            <a:ext cx="12237208" cy="1200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 b="0" i="0" dirty="0">
                <a:solidFill>
                  <a:srgbClr val="111111"/>
                </a:solidFill>
                <a:effectLst/>
                <a:latin typeface="Roboto"/>
              </a:rPr>
              <a:t>熱エネルギーが空間のある場所から別の場所に移動する現象</a:t>
            </a:r>
            <a:endParaRPr lang="en-US" altLang="ja-JP" sz="3200" b="0" i="0" dirty="0">
              <a:solidFill>
                <a:srgbClr val="111111"/>
              </a:solidFill>
              <a:effectLst/>
              <a:latin typeface="Roboto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 dirty="0">
                <a:solidFill>
                  <a:srgbClr val="111111"/>
                </a:solidFill>
                <a:latin typeface="Roboto"/>
              </a:rPr>
              <a:t>伝熱には</a:t>
            </a:r>
            <a:r>
              <a:rPr lang="en-US" altLang="ja-JP" sz="3200" dirty="0">
                <a:solidFill>
                  <a:srgbClr val="111111"/>
                </a:solidFill>
                <a:latin typeface="Roboto"/>
              </a:rPr>
              <a:t>3</a:t>
            </a:r>
            <a:r>
              <a:rPr lang="ja-JP" altLang="en-US" sz="3200" dirty="0">
                <a:solidFill>
                  <a:srgbClr val="111111"/>
                </a:solidFill>
                <a:latin typeface="Roboto"/>
              </a:rPr>
              <a:t>つの種類がある</a:t>
            </a:r>
            <a:endParaRPr lang="en-US" altLang="ja-JP" sz="3200" b="0" i="0" dirty="0">
              <a:solidFill>
                <a:srgbClr val="111111"/>
              </a:solidFill>
              <a:effectLst/>
              <a:latin typeface="Roboto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3600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3B85033-DC3C-48A4-8C4C-8B5A98DC404F}"/>
              </a:ext>
            </a:extLst>
          </p:cNvPr>
          <p:cNvSpPr txBox="1"/>
          <p:nvPr/>
        </p:nvSpPr>
        <p:spPr>
          <a:xfrm flipH="1">
            <a:off x="132130" y="2852307"/>
            <a:ext cx="2961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物質内に伝わる</a:t>
            </a:r>
            <a:endParaRPr kumimoji="1" lang="en-US" altLang="ja-JP" sz="24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b="1" u="sng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熱伝導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59EA6B2-857F-40F0-A3C0-9E351069A4E7}"/>
              </a:ext>
            </a:extLst>
          </p:cNvPr>
          <p:cNvSpPr txBox="1"/>
          <p:nvPr/>
        </p:nvSpPr>
        <p:spPr>
          <a:xfrm flipH="1">
            <a:off x="4056295" y="2934942"/>
            <a:ext cx="38231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0" i="0" u="sng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固体と流体の間を伝わる</a:t>
            </a:r>
            <a:endParaRPr lang="en-US" altLang="ja-JP" sz="2400" b="0" i="0" u="sng" dirty="0"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i="0" u="sng" dirty="0"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対流熱伝達</a:t>
            </a:r>
            <a:endParaRPr kumimoji="1" lang="ja-JP" altLang="en-US" sz="2400" b="1" u="sng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526A302-A3D2-453C-B930-D822F2BE4A88}"/>
              </a:ext>
            </a:extLst>
          </p:cNvPr>
          <p:cNvSpPr txBox="1"/>
          <p:nvPr/>
        </p:nvSpPr>
        <p:spPr>
          <a:xfrm flipH="1">
            <a:off x="7779659" y="2929035"/>
            <a:ext cx="2637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0" i="0" u="sng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離れた物体間の</a:t>
            </a:r>
            <a:endParaRPr lang="en-US" altLang="ja-JP" sz="2400" b="0" i="0" u="sng" dirty="0"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i="0" u="sng" dirty="0"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熱放射</a:t>
            </a:r>
            <a:endParaRPr kumimoji="1" lang="ja-JP" altLang="en-US" sz="2400" b="1" u="sng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 descr="ダイアグラム&#10;&#10;自動的に生成された説明">
            <a:extLst>
              <a:ext uri="{FF2B5EF4-FFF2-40B4-BE49-F238E27FC236}">
                <a16:creationId xmlns:a16="http://schemas.microsoft.com/office/drawing/2014/main" id="{1C490F4A-000E-4CE3-B59F-7B77822043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958" y="3632993"/>
            <a:ext cx="3814059" cy="1766434"/>
          </a:xfrm>
          <a:prstGeom prst="rect">
            <a:avLst/>
          </a:prstGeom>
        </p:spPr>
      </p:pic>
      <p:pic>
        <p:nvPicPr>
          <p:cNvPr id="8" name="図 7" descr="ダイアグラム&#10;&#10;自動的に生成された説明">
            <a:extLst>
              <a:ext uri="{FF2B5EF4-FFF2-40B4-BE49-F238E27FC236}">
                <a16:creationId xmlns:a16="http://schemas.microsoft.com/office/drawing/2014/main" id="{5277EBBE-AC74-478E-947F-DBCB597A61C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34807" y="3632993"/>
            <a:ext cx="3429162" cy="1743450"/>
          </a:xfrm>
          <a:prstGeom prst="rect">
            <a:avLst/>
          </a:prstGeom>
        </p:spPr>
      </p:pic>
      <p:pic>
        <p:nvPicPr>
          <p:cNvPr id="10" name="図 9" descr="ダイアグラム&#10;&#10;自動的に生成された説明">
            <a:extLst>
              <a:ext uri="{FF2B5EF4-FFF2-40B4-BE49-F238E27FC236}">
                <a16:creationId xmlns:a16="http://schemas.microsoft.com/office/drawing/2014/main" id="{AB5DE98F-66FA-4409-9F39-1ADD94773C6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44857" y="3683304"/>
            <a:ext cx="3729835" cy="1665812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2716E63-07FB-42E6-98BF-81C1017AA67A}"/>
              </a:ext>
            </a:extLst>
          </p:cNvPr>
          <p:cNvSpPr txBox="1"/>
          <p:nvPr/>
        </p:nvSpPr>
        <p:spPr>
          <a:xfrm>
            <a:off x="456327" y="5494955"/>
            <a:ext cx="285781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鍋を熱すると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鍋全体が熱くなる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⇒</a:t>
            </a:r>
            <a:r>
              <a:rPr lang="ja-JP" altLang="en-US" sz="2400" b="1" u="sng" dirty="0">
                <a:solidFill>
                  <a:srgbClr val="EAB2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熱伝導</a:t>
            </a:r>
            <a:endParaRPr kumimoji="1" lang="ja-JP" altLang="en-US" sz="2400" b="1" u="sng" dirty="0">
              <a:solidFill>
                <a:srgbClr val="EAB2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20E95FB-36F8-4275-9FB5-DE1510AA41D1}"/>
              </a:ext>
            </a:extLst>
          </p:cNvPr>
          <p:cNvSpPr txBox="1"/>
          <p:nvPr/>
        </p:nvSpPr>
        <p:spPr>
          <a:xfrm>
            <a:off x="3954228" y="5474329"/>
            <a:ext cx="285781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鍋を熱すると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中の水も熱くなる⇒</a:t>
            </a:r>
            <a:r>
              <a:rPr lang="ja-JP" altLang="en-US" sz="2400" b="1" u="sng" dirty="0">
                <a:solidFill>
                  <a:srgbClr val="EAB2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対流熱伝達</a:t>
            </a:r>
            <a:endParaRPr lang="en-US" altLang="ja-JP" sz="2400" b="1" u="sng" dirty="0">
              <a:solidFill>
                <a:srgbClr val="EAB2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1CA2226-2B2A-4546-A38F-6AE4987620A6}"/>
              </a:ext>
            </a:extLst>
          </p:cNvPr>
          <p:cNvSpPr txBox="1"/>
          <p:nvPr/>
        </p:nvSpPr>
        <p:spPr>
          <a:xfrm>
            <a:off x="7282000" y="5532537"/>
            <a:ext cx="4793004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コンロに手を近づけると、直接火に触れていなくても熱を感じる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⇒</a:t>
            </a:r>
            <a:r>
              <a:rPr lang="ja-JP" altLang="en-US" sz="2400" b="1" u="sng" dirty="0">
                <a:solidFill>
                  <a:srgbClr val="EAB2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熱放射</a:t>
            </a:r>
            <a:endParaRPr lang="en-US" altLang="ja-JP" sz="2400" b="1" u="sng" dirty="0">
              <a:solidFill>
                <a:srgbClr val="EAB2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1747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20D62E-0D1C-4079-B5D5-AB936162E554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熱放射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CFA252-5F12-4BAE-A125-F38F0D0EB0B7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88666" y="1795025"/>
            <a:ext cx="12125651" cy="460851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4400" b="0" i="0" dirty="0">
                <a:solidFill>
                  <a:srgbClr val="333333"/>
                </a:solidFill>
                <a:effectLst/>
                <a:latin typeface="Hiragino Kaku Gothic ProN"/>
              </a:rPr>
              <a:t>熱が物体表面で</a:t>
            </a:r>
            <a:r>
              <a:rPr lang="ja-JP" altLang="en-US" sz="4400" b="1" i="0" u="sng" dirty="0">
                <a:solidFill>
                  <a:srgbClr val="EAB200"/>
                </a:solidFill>
                <a:effectLst/>
                <a:latin typeface="Hiragino Kaku Gothic ProN"/>
              </a:rPr>
              <a:t>電磁波となって空間を伝わり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Hiragino Kaku Gothic ProN"/>
              </a:rPr>
              <a:t>、ほかの物体に熱を伝える現象</a:t>
            </a:r>
            <a:endParaRPr lang="en-US" altLang="ja-JP" sz="44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4400" dirty="0">
              <a:solidFill>
                <a:srgbClr val="333333"/>
              </a:solidFill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4400" b="1" i="0" u="sng" dirty="0">
                <a:solidFill>
                  <a:srgbClr val="EAB200"/>
                </a:solidFill>
                <a:effectLst/>
                <a:latin typeface="Hiragino Kaku Gothic ProN"/>
              </a:rPr>
              <a:t>真空中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Hiragino Kaku Gothic ProN"/>
              </a:rPr>
              <a:t>でも熱放射による伝熱が生じる</a:t>
            </a:r>
            <a:endParaRPr lang="en-US" altLang="ja-JP" sz="44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4400" dirty="0">
              <a:solidFill>
                <a:srgbClr val="333333"/>
              </a:solidFill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4400" b="1" i="0" dirty="0">
                <a:solidFill>
                  <a:srgbClr val="333333"/>
                </a:solidFill>
                <a:effectLst/>
                <a:latin typeface="Hiragino Kaku Gothic ProN"/>
              </a:rPr>
              <a:t>全放射率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Hiragino Kaku Gothic ProN"/>
              </a:rPr>
              <a:t>は実在物体の全放射能と黒体の全放射能の比であり、物体の表面の</a:t>
            </a:r>
            <a:r>
              <a:rPr lang="ja-JP" altLang="en-US" sz="4400" b="1" i="0" u="sng" dirty="0">
                <a:solidFill>
                  <a:srgbClr val="EAB200"/>
                </a:solidFill>
                <a:effectLst/>
                <a:latin typeface="Hiragino Kaku Gothic ProN"/>
              </a:rPr>
              <a:t>性状に依存する</a:t>
            </a: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</p:spTree>
    <p:extLst>
      <p:ext uri="{BB962C8B-B14F-4D97-AF65-F5344CB8AC3E}">
        <p14:creationId xmlns:p14="http://schemas.microsoft.com/office/powerpoint/2010/main" val="3291581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20D62E-0D1C-4079-B5D5-AB936162E554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熱放射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CFA252-5F12-4BAE-A125-F38F0D0EB0B7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66349" y="1795025"/>
            <a:ext cx="11370908" cy="495991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4000" b="1" i="0" dirty="0">
                <a:solidFill>
                  <a:srgbClr val="333333"/>
                </a:solidFill>
                <a:effectLst/>
                <a:latin typeface="Hiragino Kaku Gothic ProN"/>
              </a:rPr>
              <a:t>黒体</a:t>
            </a:r>
            <a:r>
              <a:rPr lang="ja-JP" altLang="en-US" sz="4000" b="0" i="0" dirty="0">
                <a:solidFill>
                  <a:srgbClr val="333333"/>
                </a:solidFill>
                <a:effectLst/>
                <a:latin typeface="Hiragino Kaku Gothic ProN"/>
              </a:rPr>
              <a:t>とは、光や電磁波などをすべて吸収する性質をもった理想的な物質</a:t>
            </a:r>
            <a:endParaRPr lang="en-US" altLang="ja-JP" sz="4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4000" dirty="0">
              <a:solidFill>
                <a:srgbClr val="333333"/>
              </a:solidFill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4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4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4000" dirty="0">
                <a:solidFill>
                  <a:srgbClr val="333333"/>
                </a:solidFill>
                <a:latin typeface="Hiragino Kaku Gothic ProN"/>
              </a:rPr>
              <a:t>全放射能は絶対温度の</a:t>
            </a:r>
            <a:r>
              <a:rPr lang="en-US" altLang="ja-JP" sz="4000" b="1" u="sng" dirty="0">
                <a:solidFill>
                  <a:srgbClr val="EAB200"/>
                </a:solidFill>
                <a:latin typeface="Hiragino Kaku Gothic ProN"/>
              </a:rPr>
              <a:t>4</a:t>
            </a:r>
            <a:r>
              <a:rPr lang="ja-JP" altLang="en-US" sz="4000" b="1" u="sng" dirty="0">
                <a:solidFill>
                  <a:srgbClr val="EAB200"/>
                </a:solidFill>
                <a:latin typeface="Hiragino Kaku Gothic ProN"/>
              </a:rPr>
              <a:t>乗に比例</a:t>
            </a:r>
            <a:r>
              <a:rPr lang="ja-JP" altLang="en-US" sz="4000" dirty="0">
                <a:solidFill>
                  <a:srgbClr val="333333"/>
                </a:solidFill>
                <a:latin typeface="Hiragino Kaku Gothic ProN"/>
              </a:rPr>
              <a:t>する</a:t>
            </a:r>
            <a:endParaRPr lang="en-US" altLang="ja-JP" sz="4000" dirty="0">
              <a:solidFill>
                <a:srgbClr val="333333"/>
              </a:solidFill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4000" b="0" i="0" dirty="0">
                <a:solidFill>
                  <a:srgbClr val="333333"/>
                </a:solidFill>
                <a:effectLst/>
                <a:latin typeface="Hiragino Kaku Gothic ProN"/>
              </a:rPr>
              <a:t>（</a:t>
            </a:r>
            <a:r>
              <a:rPr lang="ja-JP" altLang="en-US" sz="4000" b="1" i="0" u="sng" dirty="0">
                <a:solidFill>
                  <a:srgbClr val="EAB200"/>
                </a:solidFill>
                <a:effectLst/>
                <a:latin typeface="Hiragino Kaku Gothic ProN"/>
              </a:rPr>
              <a:t>ステファンーボルツマンの法則</a:t>
            </a:r>
            <a:r>
              <a:rPr lang="ja-JP" altLang="en-US" sz="4000" b="0" i="0" dirty="0">
                <a:solidFill>
                  <a:srgbClr val="333333"/>
                </a:solidFill>
                <a:effectLst/>
                <a:latin typeface="Hiragino Kaku Gothic ProN"/>
              </a:rPr>
              <a:t>）</a:t>
            </a:r>
            <a:endParaRPr lang="en-US" altLang="ja-JP" sz="4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4000" b="1" u="sng" dirty="0">
                <a:solidFill>
                  <a:srgbClr val="EAB200"/>
                </a:solidFill>
                <a:latin typeface="Hiragino Kaku Gothic ProN"/>
              </a:rPr>
              <a:t>実在物体</a:t>
            </a:r>
            <a:r>
              <a:rPr lang="ja-JP" altLang="en-US" sz="4000" dirty="0">
                <a:solidFill>
                  <a:srgbClr val="333333"/>
                </a:solidFill>
                <a:latin typeface="Hiragino Kaku Gothic ProN"/>
              </a:rPr>
              <a:t>の全放射は、黒体より</a:t>
            </a:r>
            <a:r>
              <a:rPr lang="ja-JP" altLang="en-US" sz="4000" b="1" u="sng" dirty="0">
                <a:solidFill>
                  <a:srgbClr val="EAB200"/>
                </a:solidFill>
                <a:latin typeface="Hiragino Kaku Gothic ProN"/>
              </a:rPr>
              <a:t>小さい</a:t>
            </a:r>
            <a:endParaRPr lang="ja-JP" altLang="en-US" sz="4000" b="1" i="0" u="sng" dirty="0">
              <a:solidFill>
                <a:srgbClr val="EAB200"/>
              </a:solidFill>
              <a:effectLst/>
              <a:latin typeface="Hiragino Kaku Gothic ProN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25BEE1BC-9126-49E3-A831-8C36B6E662CD}"/>
              </a:ext>
            </a:extLst>
          </p:cNvPr>
          <p:cNvSpPr/>
          <p:nvPr/>
        </p:nvSpPr>
        <p:spPr>
          <a:xfrm>
            <a:off x="2307771" y="3077030"/>
            <a:ext cx="1335314" cy="133531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F50CEB39-FC63-4206-BF5D-EE07DB2C2CDB}"/>
              </a:ext>
            </a:extLst>
          </p:cNvPr>
          <p:cNvCxnSpPr/>
          <p:nvPr/>
        </p:nvCxnSpPr>
        <p:spPr>
          <a:xfrm flipH="1">
            <a:off x="3643085" y="3744687"/>
            <a:ext cx="1030515" cy="0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6C000510-A145-4257-A0B3-DD148CEBCF39}"/>
              </a:ext>
            </a:extLst>
          </p:cNvPr>
          <p:cNvCxnSpPr>
            <a:cxnSpLocks/>
          </p:cNvCxnSpPr>
          <p:nvPr/>
        </p:nvCxnSpPr>
        <p:spPr>
          <a:xfrm flipH="1" flipV="1">
            <a:off x="3643086" y="4136572"/>
            <a:ext cx="812800" cy="275772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33F61361-7665-4F7E-AB3E-1991ED1509E1}"/>
              </a:ext>
            </a:extLst>
          </p:cNvPr>
          <p:cNvCxnSpPr>
            <a:cxnSpLocks/>
          </p:cNvCxnSpPr>
          <p:nvPr/>
        </p:nvCxnSpPr>
        <p:spPr>
          <a:xfrm flipV="1">
            <a:off x="3479800" y="2712612"/>
            <a:ext cx="108857" cy="561827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18E238CB-4665-4316-97BC-C92186B7076F}"/>
              </a:ext>
            </a:extLst>
          </p:cNvPr>
          <p:cNvCxnSpPr>
            <a:cxnSpLocks/>
          </p:cNvCxnSpPr>
          <p:nvPr/>
        </p:nvCxnSpPr>
        <p:spPr>
          <a:xfrm flipV="1">
            <a:off x="3487059" y="3077030"/>
            <a:ext cx="718283" cy="203199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十字形 15">
            <a:extLst>
              <a:ext uri="{FF2B5EF4-FFF2-40B4-BE49-F238E27FC236}">
                <a16:creationId xmlns:a16="http://schemas.microsoft.com/office/drawing/2014/main" id="{886860A6-821E-490C-B663-FDF6CD4661B0}"/>
              </a:ext>
            </a:extLst>
          </p:cNvPr>
          <p:cNvSpPr/>
          <p:nvPr/>
        </p:nvSpPr>
        <p:spPr>
          <a:xfrm rot="18895739">
            <a:off x="3737089" y="2884241"/>
            <a:ext cx="506442" cy="506440"/>
          </a:xfrm>
          <a:prstGeom prst="plus">
            <a:avLst>
              <a:gd name="adj" fmla="val 47184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0052F05-15AF-47B0-BC42-07A6A8EBED5D}"/>
              </a:ext>
            </a:extLst>
          </p:cNvPr>
          <p:cNvSpPr txBox="1"/>
          <p:nvPr/>
        </p:nvSpPr>
        <p:spPr>
          <a:xfrm>
            <a:off x="4673600" y="3012829"/>
            <a:ext cx="41365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すべて吸収、反射しない</a:t>
            </a:r>
          </a:p>
        </p:txBody>
      </p:sp>
    </p:spTree>
    <p:extLst>
      <p:ext uri="{BB962C8B-B14F-4D97-AF65-F5344CB8AC3E}">
        <p14:creationId xmlns:p14="http://schemas.microsoft.com/office/powerpoint/2010/main" val="2331520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4790861" y="1336596"/>
            <a:ext cx="2610278" cy="6978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44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sz="4400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B0F6F390-9287-4EBD-A73E-A583AC348C64}"/>
              </a:ext>
            </a:extLst>
          </p:cNvPr>
          <p:cNvSpPr txBox="1">
            <a:spLocks/>
          </p:cNvSpPr>
          <p:nvPr/>
        </p:nvSpPr>
        <p:spPr>
          <a:xfrm>
            <a:off x="13740396" y="4853169"/>
            <a:ext cx="11870392" cy="2004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000" b="1" i="0" dirty="0">
                <a:solidFill>
                  <a:srgbClr val="333333"/>
                </a:solidFill>
                <a:effectLst/>
                <a:latin typeface="Hiragino Kaku Gothic ProN"/>
              </a:rPr>
              <a:t>熱伝達による伝熱量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は、</a:t>
            </a:r>
            <a:endParaRPr lang="en-US" altLang="ja-JP" sz="3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平板両面の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温度差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熱伝導率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厚さ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反比例</a:t>
            </a:r>
            <a:endParaRPr lang="ja-JP" altLang="en-US" sz="3000" b="0" i="0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36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8BD9040-F4CA-46DD-95FC-A252A6704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8473" y="597508"/>
            <a:ext cx="57816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01D3B2D-FF04-4959-938A-3D17CF686C4D}"/>
              </a:ext>
            </a:extLst>
          </p:cNvPr>
          <p:cNvCxnSpPr/>
          <p:nvPr/>
        </p:nvCxnSpPr>
        <p:spPr>
          <a:xfrm>
            <a:off x="4730509" y="1878269"/>
            <a:ext cx="258354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コンテンツ プレースホルダー 5">
            <a:extLst>
              <a:ext uri="{FF2B5EF4-FFF2-40B4-BE49-F238E27FC236}">
                <a16:creationId xmlns:a16="http://schemas.microsoft.com/office/drawing/2014/main" id="{B1581126-2110-445F-AAD6-2FA7C86896FF}"/>
              </a:ext>
            </a:extLst>
          </p:cNvPr>
          <p:cNvSpPr txBox="1">
            <a:spLocks/>
          </p:cNvSpPr>
          <p:nvPr/>
        </p:nvSpPr>
        <p:spPr>
          <a:xfrm>
            <a:off x="377371" y="2901598"/>
            <a:ext cx="12192000" cy="3252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4400" b="0" i="0" dirty="0">
                <a:solidFill>
                  <a:srgbClr val="333333"/>
                </a:solidFill>
                <a:effectLst/>
                <a:latin typeface="Hiragino Kaku Gothic ProN"/>
              </a:rPr>
              <a:t>真空中でも、熱放射による伝熱は生じる</a:t>
            </a:r>
            <a:endParaRPr lang="en-US" altLang="ja-JP" sz="44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4400" dirty="0">
              <a:solidFill>
                <a:srgbClr val="333333"/>
              </a:solidFill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4400" dirty="0">
                <a:solidFill>
                  <a:srgbClr val="333333"/>
                </a:solidFill>
                <a:latin typeface="Hiragino Kaku Gothic ProN"/>
              </a:rPr>
              <a:t>全放射能は絶対温度の４乗に比例する</a:t>
            </a:r>
            <a:endParaRPr lang="en-US" altLang="ja-JP" sz="4400" dirty="0">
              <a:solidFill>
                <a:srgbClr val="333333"/>
              </a:solidFill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4400" dirty="0">
              <a:solidFill>
                <a:srgbClr val="333333"/>
              </a:solidFill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sz="4400" dirty="0">
                <a:solidFill>
                  <a:srgbClr val="333333"/>
                </a:solidFill>
                <a:latin typeface="Hiragino Kaku Gothic ProN"/>
              </a:rPr>
              <a:t>全放射能は物体の性状に依存する</a:t>
            </a:r>
            <a:endParaRPr lang="en-US" altLang="ja-JP" sz="4400" dirty="0">
              <a:solidFill>
                <a:srgbClr val="333333"/>
              </a:solidFill>
              <a:latin typeface="Hiragino Kaku Gothic ProN"/>
            </a:endParaRPr>
          </a:p>
          <a:p>
            <a:pPr marL="0" indent="0" algn="l">
              <a:buNone/>
            </a:pPr>
            <a:endParaRPr lang="ja-JP" altLang="en-US" sz="44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637DC86-7CB4-4E63-A5B5-62E6D9F8B388}"/>
              </a:ext>
            </a:extLst>
          </p:cNvPr>
          <p:cNvSpPr/>
          <p:nvPr/>
        </p:nvSpPr>
        <p:spPr>
          <a:xfrm>
            <a:off x="8302171" y="2688772"/>
            <a:ext cx="1901372" cy="740228"/>
          </a:xfrm>
          <a:prstGeom prst="rect">
            <a:avLst/>
          </a:prstGeom>
          <a:solidFill>
            <a:srgbClr val="F4F5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9BB4F88-69DB-43F3-BE23-9412D46F1748}"/>
              </a:ext>
            </a:extLst>
          </p:cNvPr>
          <p:cNvSpPr/>
          <p:nvPr/>
        </p:nvSpPr>
        <p:spPr>
          <a:xfrm>
            <a:off x="5731993" y="4047017"/>
            <a:ext cx="364007" cy="740228"/>
          </a:xfrm>
          <a:prstGeom prst="rect">
            <a:avLst/>
          </a:prstGeom>
          <a:solidFill>
            <a:srgbClr val="F4F5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BC417CB-465F-40A4-B336-105A8E7FF46F}"/>
              </a:ext>
            </a:extLst>
          </p:cNvPr>
          <p:cNvSpPr/>
          <p:nvPr/>
        </p:nvSpPr>
        <p:spPr>
          <a:xfrm>
            <a:off x="7170057" y="5298298"/>
            <a:ext cx="1901372" cy="740228"/>
          </a:xfrm>
          <a:prstGeom prst="rect">
            <a:avLst/>
          </a:prstGeom>
          <a:solidFill>
            <a:srgbClr val="F4F5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41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基礎 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６　伝熱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4757088" y="1220106"/>
            <a:ext cx="82779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熱交換器</a:t>
            </a:r>
            <a:endParaRPr kumimoji="1" lang="en-US" altLang="ja-JP" sz="4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662423" y="1268233"/>
            <a:ext cx="94665" cy="493721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6156C5B2-C2A4-47E5-93F7-E6255EF4F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843466"/>
              </p:ext>
            </p:extLst>
          </p:nvPr>
        </p:nvGraphicFramePr>
        <p:xfrm>
          <a:off x="355597" y="3228559"/>
          <a:ext cx="11600609" cy="1778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879">
                  <a:extLst>
                    <a:ext uri="{9D8B030D-6E8A-4147-A177-3AD203B41FA5}">
                      <a16:colId xmlns:a16="http://schemas.microsoft.com/office/drawing/2014/main" val="1634429330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726115999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048573417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010782129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35960424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51938480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2966431412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1543819157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680473742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863917282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533076870"/>
                    </a:ext>
                  </a:extLst>
                </a:gridCol>
              </a:tblGrid>
              <a:tr h="592910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2019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2018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2017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2016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2015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2013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2012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2011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848153"/>
                  </a:ext>
                </a:extLst>
              </a:tr>
              <a:tr h="592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文章問題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09766"/>
                  </a:ext>
                </a:extLst>
              </a:tr>
              <a:tr h="592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計算問題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182116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1EA6AB-70FC-4F7B-8842-45E2AB39D023}"/>
              </a:ext>
            </a:extLst>
          </p:cNvPr>
          <p:cNvSpPr txBox="1"/>
          <p:nvPr/>
        </p:nvSpPr>
        <p:spPr>
          <a:xfrm>
            <a:off x="8896081" y="5197108"/>
            <a:ext cx="334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○：出題　◎誤答として出題</a:t>
            </a:r>
          </a:p>
        </p:txBody>
      </p:sp>
    </p:spTree>
    <p:extLst>
      <p:ext uri="{BB962C8B-B14F-4D97-AF65-F5344CB8AC3E}">
        <p14:creationId xmlns:p14="http://schemas.microsoft.com/office/powerpoint/2010/main" val="18242496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20D62E-0D1C-4079-B5D5-AB936162E554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熱交換器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CFA252-5F12-4BAE-A125-F38F0D0EB0B7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88666" y="1891039"/>
            <a:ext cx="11370908" cy="1774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4000" b="0" i="0" dirty="0">
                <a:solidFill>
                  <a:srgbClr val="333333"/>
                </a:solidFill>
                <a:effectLst/>
              </a:rPr>
              <a:t>保有する</a:t>
            </a:r>
            <a:r>
              <a:rPr lang="ja-JP" altLang="en-US" sz="4000" b="1" i="0" u="sng" dirty="0">
                <a:solidFill>
                  <a:srgbClr val="EAB200"/>
                </a:solidFill>
                <a:effectLst/>
              </a:rPr>
              <a:t>熱エネルギーの異なる</a:t>
            </a:r>
            <a:r>
              <a:rPr lang="en-US" altLang="ja-JP" sz="4000" b="1" i="0" u="sng" dirty="0">
                <a:solidFill>
                  <a:srgbClr val="EAB200"/>
                </a:solidFill>
                <a:effectLst/>
              </a:rPr>
              <a:t>2</a:t>
            </a:r>
            <a:r>
              <a:rPr lang="ja-JP" altLang="en-US" sz="4000" b="1" i="0" u="sng" dirty="0">
                <a:solidFill>
                  <a:srgbClr val="EAB200"/>
                </a:solidFill>
                <a:effectLst/>
              </a:rPr>
              <a:t>つの流体</a:t>
            </a:r>
            <a:r>
              <a:rPr lang="ja-JP" altLang="en-US" sz="4000" b="0" i="0" dirty="0">
                <a:solidFill>
                  <a:srgbClr val="333333"/>
                </a:solidFill>
                <a:effectLst/>
              </a:rPr>
              <a:t>（温かい流体と冷たい流体）間で</a:t>
            </a:r>
            <a:r>
              <a:rPr lang="ja-JP" altLang="en-US" sz="4000" b="1" i="0" u="sng" dirty="0">
                <a:solidFill>
                  <a:srgbClr val="EAB200"/>
                </a:solidFill>
                <a:effectLst/>
              </a:rPr>
              <a:t>熱エネルギーを交換</a:t>
            </a:r>
            <a:r>
              <a:rPr lang="ja-JP" altLang="en-US" sz="4000" b="0" i="0" dirty="0">
                <a:solidFill>
                  <a:srgbClr val="333333"/>
                </a:solidFill>
                <a:effectLst/>
              </a:rPr>
              <a:t>するために使用する機器</a:t>
            </a:r>
            <a:endParaRPr lang="en-US" altLang="ja-JP" sz="5400" dirty="0">
              <a:solidFill>
                <a:srgbClr val="333333"/>
              </a:solidFill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338A500-7255-468E-929C-D37B7B3DB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257" y="4036138"/>
            <a:ext cx="4978400" cy="265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305025C1-9A92-40D3-B571-AED93FE60D6D}"/>
              </a:ext>
            </a:extLst>
          </p:cNvPr>
          <p:cNvSpPr txBox="1">
            <a:spLocks/>
          </p:cNvSpPr>
          <p:nvPr/>
        </p:nvSpPr>
        <p:spPr>
          <a:xfrm>
            <a:off x="132130" y="4036138"/>
            <a:ext cx="3685127" cy="506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altLang="ja-JP" b="0" i="0" u="sng" dirty="0">
                <a:solidFill>
                  <a:srgbClr val="333333"/>
                </a:solidFill>
                <a:effectLst/>
              </a:rPr>
              <a:t>※</a:t>
            </a:r>
            <a:r>
              <a:rPr lang="ja-JP" altLang="en-US" b="0" i="0" u="sng" dirty="0">
                <a:solidFill>
                  <a:srgbClr val="333333"/>
                </a:solidFill>
                <a:effectLst/>
              </a:rPr>
              <a:t>冷水と温風の場合</a:t>
            </a:r>
            <a:endParaRPr lang="en-US" altLang="ja-JP" sz="4000" u="sng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9558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20D62E-0D1C-4079-B5D5-AB936162E554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熱交換器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CFA252-5F12-4BAE-A125-F38F0D0EB0B7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4543761" y="1341362"/>
            <a:ext cx="3104477" cy="4812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3200" b="0" i="0" u="sng" dirty="0">
                <a:solidFill>
                  <a:srgbClr val="333333"/>
                </a:solidFill>
                <a:effectLst/>
              </a:rPr>
              <a:t>熱交換機の種類</a:t>
            </a:r>
            <a:endParaRPr lang="en-US" altLang="ja-JP" sz="4400" u="sng" dirty="0">
              <a:solidFill>
                <a:srgbClr val="333333"/>
              </a:solidFill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8" name="コンテンツ プレースホルダー 5">
            <a:extLst>
              <a:ext uri="{FF2B5EF4-FFF2-40B4-BE49-F238E27FC236}">
                <a16:creationId xmlns:a16="http://schemas.microsoft.com/office/drawing/2014/main" id="{CAEA459A-594E-478A-AB19-F9FF086509AC}"/>
              </a:ext>
            </a:extLst>
          </p:cNvPr>
          <p:cNvSpPr txBox="1">
            <a:spLocks/>
          </p:cNvSpPr>
          <p:nvPr/>
        </p:nvSpPr>
        <p:spPr>
          <a:xfrm>
            <a:off x="0" y="1822605"/>
            <a:ext cx="12393620" cy="50353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b="1" i="0" dirty="0">
                <a:solidFill>
                  <a:schemeClr val="accent1">
                    <a:lumMod val="50000"/>
                  </a:schemeClr>
                </a:solidFill>
                <a:effectLst/>
                <a:latin typeface="Hiragino Kaku Gothic ProN"/>
              </a:rPr>
              <a:t>単管式熱交換器</a:t>
            </a:r>
            <a:br>
              <a:rPr lang="ja-JP" altLang="en-US" dirty="0"/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Hiragino Kaku Gothic ProN"/>
              </a:rPr>
              <a:t>単管にそれぞれ流体を流して熱交換を行う（トロンボン形、コイル形など）</a:t>
            </a:r>
            <a:br>
              <a:rPr lang="ja-JP" altLang="en-US" dirty="0"/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Hiragino Kaku Gothic ProN"/>
              </a:rPr>
              <a:t>２流体のうち、</a:t>
            </a:r>
            <a:r>
              <a:rPr lang="ja-JP" altLang="en-US" b="1" i="0" u="sng" dirty="0">
                <a:solidFill>
                  <a:srgbClr val="EAB200"/>
                </a:solidFill>
                <a:effectLst/>
                <a:latin typeface="Hiragino Kaku Gothic ProN"/>
              </a:rPr>
              <a:t>熱伝導率の小さい側にフィン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Hiragino Kaku Gothic ProN"/>
              </a:rPr>
              <a:t>をつける</a:t>
            </a:r>
            <a:endParaRPr lang="en-US" altLang="ja-JP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ja-JP" altLang="en-US" sz="1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b="1" i="0" dirty="0">
                <a:solidFill>
                  <a:schemeClr val="accent1">
                    <a:lumMod val="50000"/>
                  </a:schemeClr>
                </a:solidFill>
                <a:effectLst/>
                <a:latin typeface="Hiragino Kaku Gothic ProN"/>
              </a:rPr>
              <a:t>二重管式熱交換器</a:t>
            </a:r>
            <a:br>
              <a:rPr lang="ja-JP" altLang="en-US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Hiragino Kaku Gothic ProN"/>
              </a:rPr>
              <a:t>二重管にそれぞれ流体を流して熱交換を行う</a:t>
            </a:r>
            <a:endParaRPr lang="en-US" altLang="ja-JP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ja-JP" altLang="en-US" sz="15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b="1" i="0" dirty="0">
                <a:solidFill>
                  <a:schemeClr val="accent1">
                    <a:lumMod val="50000"/>
                  </a:schemeClr>
                </a:solidFill>
                <a:effectLst/>
                <a:latin typeface="Hiragino Kaku Gothic ProN"/>
              </a:rPr>
              <a:t>多管円筒式熱交換器</a:t>
            </a:r>
            <a:br>
              <a:rPr lang="ja-JP" altLang="en-US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Hiragino Kaku Gothic ProN"/>
              </a:rPr>
              <a:t>多数の管束を円筒洞内に挿入した熱交換器（別名</a:t>
            </a:r>
            <a:r>
              <a:rPr lang="ja-JP" altLang="en-US" b="1" i="0" u="sng" dirty="0">
                <a:solidFill>
                  <a:srgbClr val="EAB200"/>
                </a:solidFill>
                <a:effectLst/>
                <a:latin typeface="Hiragino Kaku Gothic ProN"/>
              </a:rPr>
              <a:t>シェルアンドチューブ式熱交換器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Hiragino Kaku Gothic ProN"/>
              </a:rPr>
              <a:t>）</a:t>
            </a:r>
            <a:endParaRPr lang="en-US" altLang="ja-JP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ja-JP" altLang="en-US" sz="15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r>
              <a:rPr lang="ja-JP" altLang="en-US" b="1" i="0" dirty="0">
                <a:solidFill>
                  <a:schemeClr val="accent1">
                    <a:lumMod val="50000"/>
                  </a:schemeClr>
                </a:solidFill>
                <a:effectLst/>
                <a:latin typeface="Hiragino Kaku Gothic ProN"/>
              </a:rPr>
              <a:t>プレート形熱交換器</a:t>
            </a:r>
            <a:br>
              <a:rPr lang="ja-JP" altLang="en-US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Hiragino Kaku Gothic ProN"/>
              </a:rPr>
              <a:t>凹凸形の伝熱板を、ガスケットをはさんで重ねた熱交換器</a:t>
            </a:r>
          </a:p>
        </p:txBody>
      </p:sp>
    </p:spTree>
    <p:extLst>
      <p:ext uri="{BB962C8B-B14F-4D97-AF65-F5344CB8AC3E}">
        <p14:creationId xmlns:p14="http://schemas.microsoft.com/office/powerpoint/2010/main" val="39414847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20D62E-0D1C-4079-B5D5-AB936162E554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熱交換器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CFA252-5F12-4BAE-A125-F38F0D0EB0B7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4107384" y="1341362"/>
            <a:ext cx="4369117" cy="763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3200" b="0" i="0" u="sng" dirty="0">
                <a:solidFill>
                  <a:srgbClr val="333333"/>
                </a:solidFill>
                <a:effectLst/>
              </a:rPr>
              <a:t>熱交換機の流動方法</a:t>
            </a:r>
            <a:endParaRPr lang="en-US" altLang="ja-JP" sz="4400" u="sng" dirty="0">
              <a:solidFill>
                <a:srgbClr val="333333"/>
              </a:solidFill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8" name="コンテンツ プレースホルダー 5">
            <a:extLst>
              <a:ext uri="{FF2B5EF4-FFF2-40B4-BE49-F238E27FC236}">
                <a16:creationId xmlns:a16="http://schemas.microsoft.com/office/drawing/2014/main" id="{CAEA459A-594E-478A-AB19-F9FF086509AC}"/>
              </a:ext>
            </a:extLst>
          </p:cNvPr>
          <p:cNvSpPr txBox="1">
            <a:spLocks/>
          </p:cNvSpPr>
          <p:nvPr/>
        </p:nvSpPr>
        <p:spPr>
          <a:xfrm>
            <a:off x="1001485" y="3047999"/>
            <a:ext cx="4775359" cy="16038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endParaRPr lang="ja-JP" altLang="en-US" b="0" i="0" dirty="0">
              <a:solidFill>
                <a:srgbClr val="333333"/>
              </a:solidFill>
              <a:effectLst/>
              <a:latin typeface="Hiragino Kaku Gothic ProN"/>
            </a:endParaRP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56D1047A-57D3-4D6C-BCF2-8C1221AA2CED}"/>
              </a:ext>
            </a:extLst>
          </p:cNvPr>
          <p:cNvSpPr txBox="1">
            <a:spLocks/>
          </p:cNvSpPr>
          <p:nvPr/>
        </p:nvSpPr>
        <p:spPr>
          <a:xfrm>
            <a:off x="132130" y="1926137"/>
            <a:ext cx="3090041" cy="15028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3200" b="1" i="0" u="sng" dirty="0">
                <a:solidFill>
                  <a:schemeClr val="accent1">
                    <a:lumMod val="50000"/>
                  </a:schemeClr>
                </a:solidFill>
                <a:effectLst/>
              </a:rPr>
              <a:t>並流型</a:t>
            </a:r>
            <a:endParaRPr lang="en-US" altLang="ja-JP" sz="3200" b="1" i="0" u="sng" dirty="0"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indent="0" algn="l">
              <a:buNone/>
            </a:pPr>
            <a:r>
              <a:rPr lang="en-US" altLang="ja-JP" sz="3200" dirty="0"/>
              <a:t>2</a:t>
            </a:r>
            <a:r>
              <a:rPr lang="ja-JP" altLang="en-US" sz="3200" dirty="0"/>
              <a:t>流体の流れが同じ方向のもの</a:t>
            </a:r>
            <a:endParaRPr lang="en-US" altLang="ja-JP" sz="3200" dirty="0"/>
          </a:p>
        </p:txBody>
      </p:sp>
      <p:sp>
        <p:nvSpPr>
          <p:cNvPr id="9" name="コンテンツ プレースホルダー 5">
            <a:extLst>
              <a:ext uri="{FF2B5EF4-FFF2-40B4-BE49-F238E27FC236}">
                <a16:creationId xmlns:a16="http://schemas.microsoft.com/office/drawing/2014/main" id="{16463C9A-E42B-4E78-BCC8-F68B104DE6E7}"/>
              </a:ext>
            </a:extLst>
          </p:cNvPr>
          <p:cNvSpPr txBox="1">
            <a:spLocks/>
          </p:cNvSpPr>
          <p:nvPr/>
        </p:nvSpPr>
        <p:spPr>
          <a:xfrm>
            <a:off x="4384816" y="1926137"/>
            <a:ext cx="3090041" cy="1603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3200" b="1" u="sng" dirty="0">
                <a:solidFill>
                  <a:schemeClr val="accent1">
                    <a:lumMod val="50000"/>
                  </a:schemeClr>
                </a:solidFill>
              </a:rPr>
              <a:t>向流型</a:t>
            </a:r>
            <a:endParaRPr lang="en-US" altLang="ja-JP" sz="3200" b="1" u="sng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l">
              <a:buNone/>
            </a:pPr>
            <a:r>
              <a:rPr lang="ja-JP" altLang="en-US" sz="3200" dirty="0"/>
              <a:t>２流体の流れが逆方向のもの</a:t>
            </a:r>
            <a:endParaRPr lang="en-US" altLang="ja-JP" sz="3200" dirty="0"/>
          </a:p>
        </p:txBody>
      </p:sp>
      <p:sp>
        <p:nvSpPr>
          <p:cNvPr id="10" name="コンテンツ プレースホルダー 5">
            <a:extLst>
              <a:ext uri="{FF2B5EF4-FFF2-40B4-BE49-F238E27FC236}">
                <a16:creationId xmlns:a16="http://schemas.microsoft.com/office/drawing/2014/main" id="{F5DEC085-6F1D-42D0-BABE-C9423CD908F5}"/>
              </a:ext>
            </a:extLst>
          </p:cNvPr>
          <p:cNvSpPr txBox="1">
            <a:spLocks/>
          </p:cNvSpPr>
          <p:nvPr/>
        </p:nvSpPr>
        <p:spPr>
          <a:xfrm>
            <a:off x="8476501" y="1763422"/>
            <a:ext cx="3090041" cy="1603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3200" b="1" u="sng" dirty="0">
                <a:solidFill>
                  <a:schemeClr val="accent1">
                    <a:lumMod val="50000"/>
                  </a:schemeClr>
                </a:solidFill>
              </a:rPr>
              <a:t>直交流型</a:t>
            </a:r>
            <a:endParaRPr lang="en-US" altLang="ja-JP" sz="3200" b="1" u="sng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l">
              <a:buNone/>
            </a:pPr>
            <a:r>
              <a:rPr lang="en-US" altLang="ja-JP" sz="3200" dirty="0"/>
              <a:t>2</a:t>
            </a:r>
            <a:r>
              <a:rPr lang="ja-JP" altLang="en-US" sz="3200" dirty="0"/>
              <a:t>流体の流れが直角方向のもの</a:t>
            </a:r>
            <a:endParaRPr lang="en-US" altLang="ja-JP" sz="44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B39B7AE-E7C1-4A25-B408-5F1FF957D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15" y="3785287"/>
            <a:ext cx="3654758" cy="1340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538AC953-7897-4FE2-AD8C-2C9DCA4A7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870" y="3719436"/>
            <a:ext cx="3948997" cy="122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76E58693-02FE-4CBB-8AF1-E67F26C5D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188" y="3425255"/>
            <a:ext cx="2496299" cy="1930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コンテンツ プレースホルダー 5">
            <a:extLst>
              <a:ext uri="{FF2B5EF4-FFF2-40B4-BE49-F238E27FC236}">
                <a16:creationId xmlns:a16="http://schemas.microsoft.com/office/drawing/2014/main" id="{F7CBE3EE-A7E5-4789-9F29-70FDA816DC38}"/>
              </a:ext>
            </a:extLst>
          </p:cNvPr>
          <p:cNvSpPr txBox="1">
            <a:spLocks/>
          </p:cNvSpPr>
          <p:nvPr/>
        </p:nvSpPr>
        <p:spPr>
          <a:xfrm>
            <a:off x="362698" y="5791904"/>
            <a:ext cx="6967016" cy="763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3200" b="1" i="0" u="sng" dirty="0">
                <a:solidFill>
                  <a:srgbClr val="EAB200"/>
                </a:solidFill>
                <a:effectLst/>
                <a:latin typeface="Hiragino Kaku Gothic ProN"/>
              </a:rPr>
              <a:t>向流型</a:t>
            </a:r>
            <a:r>
              <a:rPr lang="ja-JP" altLang="en-US" sz="3200" b="0" i="0" dirty="0">
                <a:solidFill>
                  <a:srgbClr val="333333"/>
                </a:solidFill>
                <a:effectLst/>
                <a:latin typeface="Hiragino Kaku Gothic ProN"/>
              </a:rPr>
              <a:t>は平流型より</a:t>
            </a:r>
            <a:r>
              <a:rPr lang="ja-JP" altLang="en-US" sz="3200" b="1" i="0" u="sng" dirty="0">
                <a:solidFill>
                  <a:srgbClr val="EAB200"/>
                </a:solidFill>
                <a:effectLst/>
                <a:latin typeface="Hiragino Kaku Gothic ProN"/>
              </a:rPr>
              <a:t>温度効率がいい</a:t>
            </a:r>
            <a:endParaRPr lang="ja-JP" altLang="en-US" sz="3200" b="0" i="0" u="sng" dirty="0">
              <a:solidFill>
                <a:srgbClr val="EAB200"/>
              </a:solidFill>
              <a:effectLst/>
              <a:latin typeface="Hiragino Kaku Gothic ProN"/>
            </a:endParaRPr>
          </a:p>
        </p:txBody>
      </p:sp>
    </p:spTree>
    <p:extLst>
      <p:ext uri="{BB962C8B-B14F-4D97-AF65-F5344CB8AC3E}">
        <p14:creationId xmlns:p14="http://schemas.microsoft.com/office/powerpoint/2010/main" val="4810678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4790861" y="1336596"/>
            <a:ext cx="2610278" cy="6978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44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sz="4400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part6 </a:t>
            </a:r>
            <a:r>
              <a:rPr lang="ja-JP" altLang="en-US" dirty="0"/>
              <a:t>伝熱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01D3B2D-FF04-4959-938A-3D17CF686C4D}"/>
              </a:ext>
            </a:extLst>
          </p:cNvPr>
          <p:cNvCxnSpPr/>
          <p:nvPr/>
        </p:nvCxnSpPr>
        <p:spPr>
          <a:xfrm>
            <a:off x="4730509" y="1878269"/>
            <a:ext cx="258354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コンテンツ プレースホルダー 5">
            <a:extLst>
              <a:ext uri="{FF2B5EF4-FFF2-40B4-BE49-F238E27FC236}">
                <a16:creationId xmlns:a16="http://schemas.microsoft.com/office/drawing/2014/main" id="{B1581126-2110-445F-AAD6-2FA7C86896FF}"/>
              </a:ext>
            </a:extLst>
          </p:cNvPr>
          <p:cNvSpPr txBox="1">
            <a:spLocks/>
          </p:cNvSpPr>
          <p:nvPr/>
        </p:nvSpPr>
        <p:spPr>
          <a:xfrm>
            <a:off x="79737" y="2688772"/>
            <a:ext cx="12192000" cy="3252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/>
              <a:t>プレート型熱交換器は、凹凸型にプレスされた伝熱板をガスケットをはさんで重ね合わせ、板の間を交互に</a:t>
            </a:r>
            <a:r>
              <a:rPr lang="en-US" altLang="ja-JP" sz="3200" dirty="0"/>
              <a:t>2</a:t>
            </a:r>
            <a:r>
              <a:rPr lang="ja-JP" altLang="en-US" sz="3200" dirty="0"/>
              <a:t>つの流体が流れるようにした構造である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向流形は一般に温度効率が高く、直交流形は流体通路の配置の便宜上広く用いられる</a:t>
            </a:r>
            <a:endParaRPr lang="ja-JP" altLang="en-US" sz="44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BC417CB-465F-40A4-B336-105A8E7FF46F}"/>
              </a:ext>
            </a:extLst>
          </p:cNvPr>
          <p:cNvSpPr/>
          <p:nvPr/>
        </p:nvSpPr>
        <p:spPr>
          <a:xfrm>
            <a:off x="188686" y="2688772"/>
            <a:ext cx="1582057" cy="370114"/>
          </a:xfrm>
          <a:prstGeom prst="rect">
            <a:avLst/>
          </a:prstGeom>
          <a:solidFill>
            <a:srgbClr val="F4F5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A1756CB-B5C4-4C8C-AD21-306440777FBA}"/>
              </a:ext>
            </a:extLst>
          </p:cNvPr>
          <p:cNvSpPr/>
          <p:nvPr/>
        </p:nvSpPr>
        <p:spPr>
          <a:xfrm>
            <a:off x="188686" y="4715358"/>
            <a:ext cx="783771" cy="370114"/>
          </a:xfrm>
          <a:prstGeom prst="rect">
            <a:avLst/>
          </a:prstGeom>
          <a:solidFill>
            <a:srgbClr val="F4F5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F021FBB-A893-4637-AB24-53FCC20102CD}"/>
              </a:ext>
            </a:extLst>
          </p:cNvPr>
          <p:cNvSpPr/>
          <p:nvPr/>
        </p:nvSpPr>
        <p:spPr>
          <a:xfrm>
            <a:off x="6230211" y="4715358"/>
            <a:ext cx="1170928" cy="370114"/>
          </a:xfrm>
          <a:prstGeom prst="rect">
            <a:avLst/>
          </a:prstGeom>
          <a:solidFill>
            <a:srgbClr val="F4F5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07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DBCDEF-5773-4AC2-BB29-B0B712867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1E56D8E-6906-4467-833D-F7D1669DAF70}"/>
              </a:ext>
            </a:extLst>
          </p:cNvPr>
          <p:cNvSpPr txBox="1">
            <a:spLocks/>
          </p:cNvSpPr>
          <p:nvPr/>
        </p:nvSpPr>
        <p:spPr bwMode="auto">
          <a:xfrm>
            <a:off x="2223538" y="2421900"/>
            <a:ext cx="11882095" cy="214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以上です</a:t>
            </a:r>
            <a:endParaRPr lang="en-US" altLang="ja-JP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勉強お疲れさまでした！</a:t>
            </a:r>
            <a:endParaRPr lang="en-US" altLang="ja-JP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42210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5">
            <a:extLst>
              <a:ext uri="{FF2B5EF4-FFF2-40B4-BE49-F238E27FC236}">
                <a16:creationId xmlns:a16="http://schemas.microsoft.com/office/drawing/2014/main" id="{4FA10CB4-17D9-44E6-8B87-8BE37411E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755" y="2111947"/>
            <a:ext cx="5395387" cy="5847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4000" b="0" i="0" dirty="0">
                <a:solidFill>
                  <a:srgbClr val="333333"/>
                </a:solidFill>
                <a:effectLst/>
                <a:latin typeface="Hiragino Kaku Gothic ProN"/>
              </a:rPr>
              <a:t>解説動画はこちら！</a:t>
            </a:r>
            <a:endParaRPr lang="ja-JP" altLang="en-US" sz="3200" dirty="0"/>
          </a:p>
        </p:txBody>
      </p:sp>
      <p:sp>
        <p:nvSpPr>
          <p:cNvPr id="11" name="コンテンツ プレースホルダー 5">
            <a:extLst>
              <a:ext uri="{FF2B5EF4-FFF2-40B4-BE49-F238E27FC236}">
                <a16:creationId xmlns:a16="http://schemas.microsoft.com/office/drawing/2014/main" id="{22CD5BBB-3B4B-4D59-B3B1-216D27ED0043}"/>
              </a:ext>
            </a:extLst>
          </p:cNvPr>
          <p:cNvSpPr txBox="1">
            <a:spLocks/>
          </p:cNvSpPr>
          <p:nvPr/>
        </p:nvSpPr>
        <p:spPr>
          <a:xfrm>
            <a:off x="2623692" y="5115722"/>
            <a:ext cx="6344815" cy="661354"/>
          </a:xfrm>
          <a:prstGeom prst="rect">
            <a:avLst/>
          </a:prstGeom>
          <a:solidFill>
            <a:srgbClr val="D4DFF1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000" dirty="0">
                <a:solidFill>
                  <a:srgbClr val="333333"/>
                </a:solidFill>
                <a:latin typeface="Hiragino Kaku Gothic ProN"/>
              </a:rPr>
              <a:t>スマホで予習・復習しよう！</a:t>
            </a:r>
            <a:endParaRPr lang="ja-JP" altLang="en-US" sz="3200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8923FC1-2263-450F-8A69-7B626F0C6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300" y="2690022"/>
            <a:ext cx="2425700" cy="242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972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20D62E-0D1C-4079-B5D5-AB936162E554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伝熱量、熱流束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CFA252-5F12-4BAE-A125-F38F0D0EB0B7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622581" y="2091542"/>
            <a:ext cx="12237208" cy="120032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b="1" dirty="0">
                <a:solidFill>
                  <a:schemeClr val="accent1">
                    <a:lumMod val="50000"/>
                  </a:schemeClr>
                </a:solidFill>
                <a:latin typeface="Roboto"/>
              </a:rPr>
              <a:t>伝熱量</a:t>
            </a:r>
            <a:r>
              <a:rPr lang="ja-JP" altLang="en-US" sz="3600" dirty="0">
                <a:solidFill>
                  <a:srgbClr val="111111"/>
                </a:solidFill>
                <a:latin typeface="Roboto"/>
              </a:rPr>
              <a:t>：単位時間当たりの熱量</a:t>
            </a:r>
            <a:endParaRPr lang="ja-JP" altLang="en-US" sz="4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b="1" i="0" dirty="0">
                <a:solidFill>
                  <a:schemeClr val="accent1">
                    <a:lumMod val="50000"/>
                  </a:schemeClr>
                </a:solidFill>
                <a:effectLst/>
                <a:latin typeface="Roboto"/>
              </a:rPr>
              <a:t>熱流束</a:t>
            </a:r>
            <a:r>
              <a:rPr lang="ja-JP" altLang="en-US" sz="3600" b="0" i="0" dirty="0">
                <a:solidFill>
                  <a:srgbClr val="111111"/>
                </a:solidFill>
                <a:effectLst/>
                <a:latin typeface="Roboto"/>
              </a:rPr>
              <a:t>：単位面積当たりの伝熱量</a:t>
            </a:r>
            <a:endParaRPr lang="en-US" altLang="ja-JP" sz="3600" b="0" i="0" dirty="0">
              <a:solidFill>
                <a:srgbClr val="111111"/>
              </a:solidFill>
              <a:effectLst/>
              <a:latin typeface="Roboto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9" name="コンテンツ プレースホルダー 5">
            <a:extLst>
              <a:ext uri="{FF2B5EF4-FFF2-40B4-BE49-F238E27FC236}">
                <a16:creationId xmlns:a16="http://schemas.microsoft.com/office/drawing/2014/main" id="{4092D800-C16F-4029-BA3D-824E3EF0813F}"/>
              </a:ext>
            </a:extLst>
          </p:cNvPr>
          <p:cNvSpPr txBox="1">
            <a:spLocks/>
          </p:cNvSpPr>
          <p:nvPr/>
        </p:nvSpPr>
        <p:spPr>
          <a:xfrm>
            <a:off x="1035448" y="4005386"/>
            <a:ext cx="6135665" cy="1895332"/>
          </a:xfrm>
          <a:prstGeom prst="rect">
            <a:avLst/>
          </a:prstGeom>
          <a:solidFill>
            <a:srgbClr val="F4F5F8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b="1" dirty="0">
                <a:solidFill>
                  <a:schemeClr val="accent1">
                    <a:lumMod val="75000"/>
                  </a:schemeClr>
                </a:solidFill>
                <a:latin typeface="Roboto"/>
              </a:rPr>
              <a:t>計算式</a:t>
            </a:r>
            <a:endParaRPr lang="en-US" altLang="ja-JP" sz="3600" b="1" dirty="0">
              <a:solidFill>
                <a:schemeClr val="accent1">
                  <a:lumMod val="75000"/>
                </a:schemeClr>
              </a:solidFill>
              <a:latin typeface="Roboto"/>
            </a:endParaRPr>
          </a:p>
          <a:p>
            <a:pPr marL="0" indent="0">
              <a:buNone/>
            </a:pPr>
            <a:r>
              <a:rPr lang="zh-TW" altLang="en-US" sz="36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熱流束（</a:t>
            </a:r>
            <a:r>
              <a:rPr lang="en-US" altLang="zh-TW" sz="36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q</a:t>
            </a:r>
            <a:r>
              <a:rPr lang="zh-TW" altLang="en-US" sz="36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）＝</a:t>
            </a:r>
            <a:r>
              <a:rPr lang="en-US" altLang="zh-TW" sz="36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Q</a:t>
            </a:r>
            <a:r>
              <a:rPr lang="zh-TW" altLang="en-US" sz="36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／</a:t>
            </a:r>
            <a:r>
              <a:rPr lang="en-US" altLang="zh-TW" sz="3600" b="1" i="1" dirty="0">
                <a:solidFill>
                  <a:schemeClr val="accent1">
                    <a:lumMod val="75000"/>
                  </a:schemeClr>
                </a:solidFill>
                <a:effectLst/>
              </a:rPr>
              <a:t>A</a:t>
            </a:r>
            <a:br>
              <a:rPr lang="zh-TW" altLang="en-US" sz="36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zh-TW" sz="3600" b="1" i="0" dirty="0">
                <a:solidFill>
                  <a:srgbClr val="333333"/>
                </a:solidFill>
                <a:effectLst/>
              </a:rPr>
              <a:t>Q</a:t>
            </a:r>
            <a:r>
              <a:rPr lang="zh-TW" altLang="en-US" sz="3600" b="1" i="0" dirty="0">
                <a:solidFill>
                  <a:srgbClr val="333333"/>
                </a:solidFill>
                <a:effectLst/>
              </a:rPr>
              <a:t>：伝熱量　</a:t>
            </a:r>
            <a:r>
              <a:rPr lang="en-US" altLang="zh-TW" sz="3600" b="1" i="0" dirty="0">
                <a:solidFill>
                  <a:srgbClr val="333333"/>
                </a:solidFill>
                <a:effectLst/>
              </a:rPr>
              <a:t>A</a:t>
            </a:r>
            <a:r>
              <a:rPr lang="zh-TW" altLang="en-US" sz="3600" b="1" i="0" dirty="0">
                <a:solidFill>
                  <a:srgbClr val="333333"/>
                </a:solidFill>
                <a:effectLst/>
              </a:rPr>
              <a:t>：伝熱面積</a:t>
            </a:r>
            <a:endParaRPr lang="en-US" altLang="ja-JP" sz="4800" b="1" i="0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76034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BE34D-4D57-4C6B-99E6-F6A776E5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基礎 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６　伝熱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CFD33E-2873-40E1-B82A-84D5D8895069}"/>
              </a:ext>
            </a:extLst>
          </p:cNvPr>
          <p:cNvSpPr txBox="1"/>
          <p:nvPr/>
        </p:nvSpPr>
        <p:spPr>
          <a:xfrm>
            <a:off x="4414007" y="1141809"/>
            <a:ext cx="82779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熱伝導</a:t>
            </a:r>
            <a:endParaRPr kumimoji="1" lang="en-US" altLang="ja-JP" sz="40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F40272-3C62-450E-AEB0-EBC5CAF3DBDF}"/>
              </a:ext>
            </a:extLst>
          </p:cNvPr>
          <p:cNvSpPr/>
          <p:nvPr/>
        </p:nvSpPr>
        <p:spPr>
          <a:xfrm>
            <a:off x="4319342" y="1189936"/>
            <a:ext cx="94665" cy="493721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6156C5B2-C2A4-47E5-93F7-E6255EF4F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224730"/>
              </p:ext>
            </p:extLst>
          </p:nvPr>
        </p:nvGraphicFramePr>
        <p:xfrm>
          <a:off x="355597" y="3228559"/>
          <a:ext cx="11600609" cy="1778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879">
                  <a:extLst>
                    <a:ext uri="{9D8B030D-6E8A-4147-A177-3AD203B41FA5}">
                      <a16:colId xmlns:a16="http://schemas.microsoft.com/office/drawing/2014/main" val="1634429330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726115999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048573417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010782129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35960424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51938480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2966431412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1543819157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680473742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863917282"/>
                    </a:ext>
                  </a:extLst>
                </a:gridCol>
                <a:gridCol w="1045573">
                  <a:extLst>
                    <a:ext uri="{9D8B030D-6E8A-4147-A177-3AD203B41FA5}">
                      <a16:colId xmlns:a16="http://schemas.microsoft.com/office/drawing/2014/main" val="3533076870"/>
                    </a:ext>
                  </a:extLst>
                </a:gridCol>
              </a:tblGrid>
              <a:tr h="592910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2019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2018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2017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2016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2015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2013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2012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2011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848153"/>
                  </a:ext>
                </a:extLst>
              </a:tr>
              <a:tr h="592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文章問題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09766"/>
                  </a:ext>
                </a:extLst>
              </a:tr>
              <a:tr h="592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計算問題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182116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1EA6AB-70FC-4F7B-8842-45E2AB39D023}"/>
              </a:ext>
            </a:extLst>
          </p:cNvPr>
          <p:cNvSpPr txBox="1"/>
          <p:nvPr/>
        </p:nvSpPr>
        <p:spPr>
          <a:xfrm>
            <a:off x="8896081" y="5197108"/>
            <a:ext cx="334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○：出題　◎誤答として出題</a:t>
            </a:r>
          </a:p>
        </p:txBody>
      </p:sp>
    </p:spTree>
    <p:extLst>
      <p:ext uri="{BB962C8B-B14F-4D97-AF65-F5344CB8AC3E}">
        <p14:creationId xmlns:p14="http://schemas.microsoft.com/office/powerpoint/2010/main" val="384177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99D07A6-12AD-45A4-98CF-6ACF0ED7ED97}"/>
              </a:ext>
            </a:extLst>
          </p:cNvPr>
          <p:cNvSpPr/>
          <p:nvPr/>
        </p:nvSpPr>
        <p:spPr>
          <a:xfrm>
            <a:off x="9853382" y="2778131"/>
            <a:ext cx="2317089" cy="32353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98673BE-3DF4-4883-B58D-AD63A3910F6C}"/>
              </a:ext>
            </a:extLst>
          </p:cNvPr>
          <p:cNvSpPr/>
          <p:nvPr/>
        </p:nvSpPr>
        <p:spPr>
          <a:xfrm>
            <a:off x="6007918" y="2778131"/>
            <a:ext cx="2317089" cy="32353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20D62E-0D1C-4079-B5D5-AB936162E554}"/>
              </a:ext>
            </a:extLst>
          </p:cNvPr>
          <p:cNvSpPr txBox="1"/>
          <p:nvPr/>
        </p:nvSpPr>
        <p:spPr>
          <a:xfrm>
            <a:off x="66349" y="1100741"/>
            <a:ext cx="82779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熱伝導</a:t>
            </a:r>
            <a:endParaRPr kumimoji="1" lang="en-US" altLang="ja-JP" sz="3200" b="1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CFA252-5F12-4BAE-A125-F38F0D0EB0B7}"/>
              </a:ext>
            </a:extLst>
          </p:cNvPr>
          <p:cNvSpPr/>
          <p:nvPr/>
        </p:nvSpPr>
        <p:spPr>
          <a:xfrm>
            <a:off x="45203" y="1141809"/>
            <a:ext cx="86927" cy="404813"/>
          </a:xfrm>
          <a:prstGeom prst="rect">
            <a:avLst/>
          </a:prstGeom>
          <a:solidFill>
            <a:srgbClr val="6B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481265" y="1842161"/>
            <a:ext cx="12237208" cy="3369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3600" b="1" i="0" dirty="0">
                <a:solidFill>
                  <a:srgbClr val="333333"/>
                </a:solidFill>
                <a:effectLst/>
                <a:latin typeface="Hiragino Kaku Gothic ProN"/>
              </a:rPr>
              <a:t>熱伝導による伝熱量</a:t>
            </a:r>
            <a:r>
              <a:rPr lang="ja-JP" altLang="en-US" sz="3600" b="0" i="0" dirty="0">
                <a:solidFill>
                  <a:srgbClr val="333333"/>
                </a:solidFill>
                <a:effectLst/>
                <a:latin typeface="Hiragino Kaku Gothic ProN"/>
              </a:rPr>
              <a:t>は、以下の式で求めることができる</a:t>
            </a:r>
            <a:endParaRPr lang="ja-JP" altLang="en-US" sz="3600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コンテンツ プレースホルダー 5">
                <a:extLst>
                  <a:ext uri="{FF2B5EF4-FFF2-40B4-BE49-F238E27FC236}">
                    <a16:creationId xmlns:a16="http://schemas.microsoft.com/office/drawing/2014/main" id="{94E20349-5BB9-46EB-B4E4-3CFAB34E823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349" y="3144328"/>
                <a:ext cx="5865873" cy="3713672"/>
              </a:xfrm>
              <a:prstGeom prst="rect">
                <a:avLst/>
              </a:prstGeom>
              <a:solidFill>
                <a:srgbClr val="F4F5F8"/>
              </a:solidFill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sz="3600" b="1" dirty="0">
                    <a:solidFill>
                      <a:schemeClr val="accent1">
                        <a:lumMod val="75000"/>
                      </a:schemeClr>
                    </a:solidFill>
                    <a:latin typeface="Roboto"/>
                  </a:rPr>
                  <a:t>計算式</a:t>
                </a:r>
                <a:endParaRPr lang="en-US" altLang="ja-JP" sz="3600" b="1" dirty="0">
                  <a:solidFill>
                    <a:schemeClr val="accent1">
                      <a:lumMod val="75000"/>
                    </a:schemeClr>
                  </a:solidFill>
                  <a:latin typeface="Roboto"/>
                </a:endParaRPr>
              </a:p>
              <a:p>
                <a:pPr marL="0" indent="0">
                  <a:buNone/>
                </a:pPr>
                <a:r>
                  <a:rPr lang="ja-JP" altLang="en-US" sz="3900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Hiragino Kaku Gothic ProN"/>
                  </a:rPr>
                  <a:t>熱流束（</a:t>
                </a:r>
                <a:r>
                  <a:rPr lang="en-US" altLang="ja-JP" sz="3900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Hiragino Kaku Gothic ProN"/>
                  </a:rPr>
                  <a:t>q</a:t>
                </a:r>
                <a:r>
                  <a:rPr lang="ja-JP" altLang="en-US" sz="3900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Hiragino Kaku Gothic ProN"/>
                  </a:rPr>
                  <a:t>）＝</a:t>
                </a:r>
                <a:r>
                  <a:rPr lang="el-GR" altLang="ja-JP" sz="3900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Hiragino Kaku Gothic ProN"/>
                  </a:rPr>
                  <a:t>λ×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9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39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１</m:t>
                        </m:r>
                        <m:r>
                          <m:rPr>
                            <m:nor/>
                          </m:rPr>
                          <a:rPr lang="ja-JP" altLang="en-US" sz="39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－</m:t>
                        </m:r>
                        <m:r>
                          <m:rPr>
                            <m:nor/>
                          </m:rPr>
                          <a:rPr lang="en-US" altLang="ja-JP" sz="39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26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２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sz="39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L</m:t>
                        </m:r>
                      </m:den>
                    </m:f>
                  </m:oMath>
                </a14:m>
                <a:br>
                  <a:rPr lang="en-US" altLang="ja-JP" sz="3900" dirty="0"/>
                </a:br>
                <a:r>
                  <a:rPr lang="en-US" altLang="ja-JP" sz="3900" b="1" i="0" dirty="0">
                    <a:effectLst/>
                    <a:latin typeface="Hiragino Kaku Gothic ProN"/>
                  </a:rPr>
                  <a:t>q</a:t>
                </a:r>
                <a:r>
                  <a:rPr lang="ja-JP" altLang="en-US" sz="3900" b="1" i="0" dirty="0">
                    <a:effectLst/>
                    <a:latin typeface="Hiragino Kaku Gothic ProN"/>
                  </a:rPr>
                  <a:t>：熱流束　　</a:t>
                </a:r>
                <a:endParaRPr lang="en-US" altLang="ja-JP" sz="3900" b="1" i="0" dirty="0">
                  <a:effectLst/>
                  <a:latin typeface="Hiragino Kaku Gothic ProN"/>
                </a:endParaRPr>
              </a:p>
              <a:p>
                <a:pPr marL="0" indent="0">
                  <a:buNone/>
                </a:pPr>
                <a:r>
                  <a:rPr lang="el-GR" altLang="ja-JP" sz="3900" b="1" i="0" dirty="0">
                    <a:effectLst/>
                    <a:latin typeface="Hiragino Kaku Gothic ProN"/>
                  </a:rPr>
                  <a:t>λ</a:t>
                </a:r>
                <a:r>
                  <a:rPr lang="ja-JP" altLang="el-GR" sz="3900" b="1" i="0" dirty="0">
                    <a:effectLst/>
                    <a:latin typeface="Hiragino Kaku Gothic ProN"/>
                  </a:rPr>
                  <a:t>（</a:t>
                </a:r>
                <a:r>
                  <a:rPr lang="ja-JP" altLang="en-US" sz="3900" b="1" i="0" dirty="0">
                    <a:effectLst/>
                    <a:latin typeface="Hiragino Kaku Gothic ProN"/>
                  </a:rPr>
                  <a:t>ラムダ）：熱伝導率</a:t>
                </a:r>
                <a:endParaRPr lang="en-US" altLang="ja-JP" sz="3900" b="1" i="0" dirty="0">
                  <a:effectLst/>
                  <a:latin typeface="Hiragino Kaku Gothic ProN"/>
                </a:endParaRPr>
              </a:p>
              <a:p>
                <a:pPr marL="0" indent="0">
                  <a:buNone/>
                </a:pPr>
                <a:r>
                  <a:rPr lang="en-US" altLang="ja-JP" sz="3900" b="1" dirty="0"/>
                  <a:t>L</a:t>
                </a:r>
                <a:r>
                  <a:rPr lang="ja-JP" altLang="en-US" sz="3900" b="1" dirty="0"/>
                  <a:t>：厚さ</a:t>
                </a:r>
                <a:br>
                  <a:rPr lang="ja-JP" altLang="en-US" sz="3900" dirty="0"/>
                </a:br>
                <a:r>
                  <a:rPr lang="en-US" altLang="ja-JP" sz="3900" b="1" i="0" dirty="0">
                    <a:effectLst/>
                    <a:latin typeface="Hiragino Kaku Gothic ProN"/>
                  </a:rPr>
                  <a:t>T</a:t>
                </a:r>
                <a:r>
                  <a:rPr lang="ja-JP" altLang="en-US" sz="3900" b="1" i="0" dirty="0">
                    <a:effectLst/>
                    <a:latin typeface="Hiragino Kaku Gothic ProN"/>
                  </a:rPr>
                  <a:t>：温度（</a:t>
                </a:r>
                <a:r>
                  <a:rPr lang="en-US" altLang="ja-JP" sz="3900" b="1" i="0" dirty="0">
                    <a:effectLst/>
                    <a:latin typeface="Hiragino Kaku Gothic ProN"/>
                  </a:rPr>
                  <a:t>T1&gt;T2</a:t>
                </a:r>
                <a:r>
                  <a:rPr lang="ja-JP" altLang="en-US" sz="3900" b="1" i="0" dirty="0">
                    <a:effectLst/>
                    <a:latin typeface="Hiragino Kaku Gothic ProN"/>
                  </a:rPr>
                  <a:t>）</a:t>
                </a:r>
                <a:endParaRPr lang="en-US" altLang="ja-JP" sz="7100" b="1" i="0" dirty="0">
                  <a:effectLst/>
                </a:endParaRPr>
              </a:p>
            </p:txBody>
          </p:sp>
        </mc:Choice>
        <mc:Fallback xmlns="">
          <p:sp>
            <p:nvSpPr>
              <p:cNvPr id="9" name="コンテンツ プレースホルダー 5">
                <a:extLst>
                  <a:ext uri="{FF2B5EF4-FFF2-40B4-BE49-F238E27FC236}">
                    <a16:creationId xmlns:a16="http://schemas.microsoft.com/office/drawing/2014/main" id="{94E20349-5BB9-46EB-B4E4-3CFAB34E82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49" y="3144328"/>
                <a:ext cx="5865873" cy="3713672"/>
              </a:xfrm>
              <a:prstGeom prst="rect">
                <a:avLst/>
              </a:prstGeom>
              <a:blipFill>
                <a:blip r:embed="rId3"/>
                <a:stretch>
                  <a:fillRect l="-3534" t="-4598" b="-361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B0F6F390-9287-4EBD-A73E-A583AC348C64}"/>
              </a:ext>
            </a:extLst>
          </p:cNvPr>
          <p:cNvSpPr txBox="1">
            <a:spLocks/>
          </p:cNvSpPr>
          <p:nvPr/>
        </p:nvSpPr>
        <p:spPr>
          <a:xfrm>
            <a:off x="13740396" y="4853169"/>
            <a:ext cx="11870392" cy="2004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000" b="1" i="0" dirty="0">
                <a:solidFill>
                  <a:srgbClr val="333333"/>
                </a:solidFill>
                <a:effectLst/>
                <a:latin typeface="Hiragino Kaku Gothic ProN"/>
              </a:rPr>
              <a:t>熱伝達による伝熱量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は、</a:t>
            </a:r>
            <a:endParaRPr lang="en-US" altLang="ja-JP" sz="3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平板両面の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温度差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熱伝導率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厚さ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反比例</a:t>
            </a:r>
            <a:endParaRPr lang="ja-JP" altLang="en-US" sz="3000" b="0" i="0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36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8BD9040-F4CA-46DD-95FC-A252A6704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8473" y="597508"/>
            <a:ext cx="57816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0DE3FF6-23D4-4882-9D68-51796B726E48}"/>
              </a:ext>
            </a:extLst>
          </p:cNvPr>
          <p:cNvSpPr/>
          <p:nvPr/>
        </p:nvSpPr>
        <p:spPr>
          <a:xfrm>
            <a:off x="8344335" y="2786594"/>
            <a:ext cx="1489719" cy="323534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83BD4C44-3B91-400F-B2EF-06C9A7D06BF0}"/>
              </a:ext>
            </a:extLst>
          </p:cNvPr>
          <p:cNvCxnSpPr>
            <a:cxnSpLocks/>
          </p:cNvCxnSpPr>
          <p:nvPr/>
        </p:nvCxnSpPr>
        <p:spPr>
          <a:xfrm>
            <a:off x="8371900" y="2780254"/>
            <a:ext cx="0" cy="32416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BF4675A2-3C2C-4906-A3E2-CBC02E7228FB}"/>
              </a:ext>
            </a:extLst>
          </p:cNvPr>
          <p:cNvCxnSpPr>
            <a:cxnSpLocks/>
          </p:cNvCxnSpPr>
          <p:nvPr/>
        </p:nvCxnSpPr>
        <p:spPr>
          <a:xfrm>
            <a:off x="9802889" y="2780254"/>
            <a:ext cx="0" cy="32416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2602F964-615B-4533-AF4B-12A3C9C01E8E}"/>
              </a:ext>
            </a:extLst>
          </p:cNvPr>
          <p:cNvCxnSpPr/>
          <p:nvPr/>
        </p:nvCxnSpPr>
        <p:spPr>
          <a:xfrm>
            <a:off x="8371900" y="5747495"/>
            <a:ext cx="1430989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669FCB9F-FDF1-45CB-913B-1961DCBC9BF1}"/>
              </a:ext>
            </a:extLst>
          </p:cNvPr>
          <p:cNvCxnSpPr>
            <a:cxnSpLocks/>
          </p:cNvCxnSpPr>
          <p:nvPr/>
        </p:nvCxnSpPr>
        <p:spPr>
          <a:xfrm>
            <a:off x="8415442" y="3419032"/>
            <a:ext cx="1334068" cy="115420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115BECE-CEE7-4B9F-AD83-1F1603912A4D}"/>
              </a:ext>
            </a:extLst>
          </p:cNvPr>
          <p:cNvSpPr txBox="1"/>
          <p:nvPr/>
        </p:nvSpPr>
        <p:spPr>
          <a:xfrm>
            <a:off x="8219922" y="2714459"/>
            <a:ext cx="1797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</a:t>
            </a:r>
            <a:r>
              <a:rPr kumimoji="1" lang="ja-JP" altLang="en-US" sz="2000" b="1" dirty="0"/>
              <a:t>　 </a:t>
            </a:r>
            <a:r>
              <a:rPr kumimoji="1" lang="en-US" altLang="ja-JP" sz="2000" b="1" dirty="0"/>
              <a:t>λ</a:t>
            </a:r>
          </a:p>
          <a:p>
            <a:r>
              <a:rPr kumimoji="1" lang="ja-JP" altLang="en-US" sz="2000" b="1" dirty="0"/>
              <a:t>（熱伝導率）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D87CCF8-5C8F-446C-841E-792C04E4EAD8}"/>
              </a:ext>
            </a:extLst>
          </p:cNvPr>
          <p:cNvSpPr txBox="1"/>
          <p:nvPr/>
        </p:nvSpPr>
        <p:spPr>
          <a:xfrm>
            <a:off x="8637934" y="4929152"/>
            <a:ext cx="17976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　</a:t>
            </a:r>
            <a:r>
              <a:rPr kumimoji="1" lang="en-US" altLang="ja-JP" sz="2000" b="1" dirty="0"/>
              <a:t>L</a:t>
            </a:r>
          </a:p>
          <a:p>
            <a:r>
              <a:rPr lang="en-US" altLang="ja-JP" sz="2000" b="1" dirty="0"/>
              <a:t>(</a:t>
            </a:r>
            <a:r>
              <a:rPr lang="ja-JP" altLang="en-US" sz="2000" b="1" dirty="0"/>
              <a:t>厚さ</a:t>
            </a:r>
            <a:r>
              <a:rPr lang="en-US" altLang="ja-JP" sz="2000" b="1" dirty="0"/>
              <a:t>)</a:t>
            </a:r>
          </a:p>
          <a:p>
            <a:endParaRPr kumimoji="1" lang="ja-JP" altLang="en-US" sz="20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22306AC-CCAA-4B5C-BD92-FB403C78F92A}"/>
              </a:ext>
            </a:extLst>
          </p:cNvPr>
          <p:cNvSpPr txBox="1"/>
          <p:nvPr/>
        </p:nvSpPr>
        <p:spPr>
          <a:xfrm>
            <a:off x="5788505" y="2911754"/>
            <a:ext cx="2743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　　　　</a:t>
            </a:r>
            <a:r>
              <a:rPr kumimoji="1" lang="en-US" altLang="ja-JP" sz="2000" b="1" dirty="0"/>
              <a:t>T</a:t>
            </a:r>
            <a:r>
              <a:rPr lang="ja-JP" altLang="en-US" sz="1400" b="1" dirty="0"/>
              <a:t>１</a:t>
            </a:r>
            <a:endParaRPr lang="en-US" altLang="ja-JP" sz="1400" b="1" dirty="0"/>
          </a:p>
          <a:p>
            <a:r>
              <a:rPr kumimoji="1" lang="ja-JP" altLang="en-US" sz="2000" b="1" dirty="0"/>
              <a:t>（高温側の平面温度）</a:t>
            </a:r>
            <a:endParaRPr kumimoji="1" lang="ja-JP" altLang="en-US" sz="32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A32AE8E-9DEE-48B2-B149-B06C05D9B36F}"/>
              </a:ext>
            </a:extLst>
          </p:cNvPr>
          <p:cNvSpPr txBox="1"/>
          <p:nvPr/>
        </p:nvSpPr>
        <p:spPr>
          <a:xfrm>
            <a:off x="9684273" y="4598013"/>
            <a:ext cx="2743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　　　　</a:t>
            </a:r>
            <a:r>
              <a:rPr kumimoji="1" lang="en-US" altLang="ja-JP" sz="2000" b="1" dirty="0"/>
              <a:t>T</a:t>
            </a:r>
            <a:r>
              <a:rPr lang="en-US" altLang="ja-JP" sz="1400" b="1" dirty="0"/>
              <a:t>2</a:t>
            </a:r>
          </a:p>
          <a:p>
            <a:r>
              <a:rPr kumimoji="1" lang="ja-JP" altLang="en-US" sz="2000" b="1" dirty="0"/>
              <a:t>（</a:t>
            </a:r>
            <a:r>
              <a:rPr lang="ja-JP" altLang="en-US" sz="2000" b="1" dirty="0"/>
              <a:t>低温</a:t>
            </a:r>
            <a:r>
              <a:rPr kumimoji="1" lang="ja-JP" altLang="en-US" sz="2000" b="1" dirty="0"/>
              <a:t>側の平面温度）</a:t>
            </a:r>
            <a:endParaRPr kumimoji="1"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5449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4790861" y="1336596"/>
            <a:ext cx="2610278" cy="6978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44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sz="4400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B0F6F390-9287-4EBD-A73E-A583AC348C64}"/>
              </a:ext>
            </a:extLst>
          </p:cNvPr>
          <p:cNvSpPr txBox="1">
            <a:spLocks/>
          </p:cNvSpPr>
          <p:nvPr/>
        </p:nvSpPr>
        <p:spPr>
          <a:xfrm>
            <a:off x="13740396" y="4853169"/>
            <a:ext cx="11870392" cy="2004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000" b="1" i="0" dirty="0">
                <a:solidFill>
                  <a:srgbClr val="333333"/>
                </a:solidFill>
                <a:effectLst/>
                <a:latin typeface="Hiragino Kaku Gothic ProN"/>
              </a:rPr>
              <a:t>熱伝達による伝熱量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は、</a:t>
            </a:r>
            <a:endParaRPr lang="en-US" altLang="ja-JP" sz="3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平板両面の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温度差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熱伝導率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厚さ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反比例</a:t>
            </a:r>
            <a:endParaRPr lang="ja-JP" altLang="en-US" sz="3000" b="0" i="0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36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8BD9040-F4CA-46DD-95FC-A252A6704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8473" y="597508"/>
            <a:ext cx="57816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01D3B2D-FF04-4959-938A-3D17CF686C4D}"/>
              </a:ext>
            </a:extLst>
          </p:cNvPr>
          <p:cNvCxnSpPr/>
          <p:nvPr/>
        </p:nvCxnSpPr>
        <p:spPr>
          <a:xfrm>
            <a:off x="4730509" y="1878269"/>
            <a:ext cx="258354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639DD15-2881-4593-B703-F50AB102D9CA}"/>
              </a:ext>
            </a:extLst>
          </p:cNvPr>
          <p:cNvSpPr txBox="1"/>
          <p:nvPr/>
        </p:nvSpPr>
        <p:spPr>
          <a:xfrm>
            <a:off x="14196" y="2071023"/>
            <a:ext cx="12016168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焼却炉において、厚さ</a:t>
            </a:r>
            <a:r>
              <a:rPr kumimoji="1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40㎝</a:t>
            </a:r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の平面炉壁の内面温度が</a:t>
            </a:r>
            <a:r>
              <a:rPr kumimoji="1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1300</a:t>
            </a:r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℃、外面温度が</a:t>
            </a:r>
            <a:r>
              <a:rPr kumimoji="1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℃であった。熱流束を</a:t>
            </a:r>
            <a:r>
              <a:rPr kumimoji="1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2.0kW</a:t>
            </a:r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㎡とした場合、炉壁の平均熱伝導率（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(m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K)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）はいくらか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976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4790861" y="1336596"/>
            <a:ext cx="2610278" cy="6978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44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sz="4400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B0F6F390-9287-4EBD-A73E-A583AC348C64}"/>
              </a:ext>
            </a:extLst>
          </p:cNvPr>
          <p:cNvSpPr txBox="1">
            <a:spLocks/>
          </p:cNvSpPr>
          <p:nvPr/>
        </p:nvSpPr>
        <p:spPr>
          <a:xfrm>
            <a:off x="13740396" y="4853169"/>
            <a:ext cx="11870392" cy="2004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000" b="1" i="0" dirty="0">
                <a:solidFill>
                  <a:srgbClr val="333333"/>
                </a:solidFill>
                <a:effectLst/>
                <a:latin typeface="Hiragino Kaku Gothic ProN"/>
              </a:rPr>
              <a:t>熱伝達による伝熱量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は、</a:t>
            </a:r>
            <a:endParaRPr lang="en-US" altLang="ja-JP" sz="3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平板両面の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温度差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熱伝導率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厚さ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反比例</a:t>
            </a:r>
            <a:endParaRPr lang="ja-JP" altLang="en-US" sz="3000" b="0" i="0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36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8BD9040-F4CA-46DD-95FC-A252A6704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8473" y="597508"/>
            <a:ext cx="57816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01D3B2D-FF04-4959-938A-3D17CF686C4D}"/>
              </a:ext>
            </a:extLst>
          </p:cNvPr>
          <p:cNvCxnSpPr/>
          <p:nvPr/>
        </p:nvCxnSpPr>
        <p:spPr>
          <a:xfrm>
            <a:off x="4730509" y="1878269"/>
            <a:ext cx="258354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639DD15-2881-4593-B703-F50AB102D9CA}"/>
              </a:ext>
            </a:extLst>
          </p:cNvPr>
          <p:cNvSpPr txBox="1"/>
          <p:nvPr/>
        </p:nvSpPr>
        <p:spPr>
          <a:xfrm>
            <a:off x="14196" y="2071023"/>
            <a:ext cx="12016168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焼却炉において、厚さ</a:t>
            </a:r>
            <a:r>
              <a:rPr kumimoji="1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40㎝</a:t>
            </a:r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の平面炉壁の内面温度が</a:t>
            </a:r>
            <a:r>
              <a:rPr kumimoji="1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1300</a:t>
            </a:r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℃、外面温度が</a:t>
            </a:r>
            <a:r>
              <a:rPr kumimoji="1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℃であった。熱流束を</a:t>
            </a:r>
            <a:r>
              <a:rPr kumimoji="1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2.0kW</a:t>
            </a:r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㎡とした場合、炉壁の平均熱伝導率（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(m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K)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）はいくらか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コンテンツ プレースホルダー 5">
                <a:extLst>
                  <a:ext uri="{FF2B5EF4-FFF2-40B4-BE49-F238E27FC236}">
                    <a16:creationId xmlns:a16="http://schemas.microsoft.com/office/drawing/2014/main" id="{EFF1BF8A-766C-4146-8A2D-ED57A25F6C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2131" y="4415935"/>
                <a:ext cx="6732495" cy="2392018"/>
              </a:xfrm>
              <a:prstGeom prst="rect">
                <a:avLst/>
              </a:prstGeom>
              <a:solidFill>
                <a:srgbClr val="F4F5F8"/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b="1" dirty="0">
                    <a:solidFill>
                      <a:schemeClr val="accent1">
                        <a:lumMod val="75000"/>
                      </a:schemeClr>
                    </a:solidFill>
                    <a:latin typeface="Roboto"/>
                  </a:rPr>
                  <a:t>計算式</a:t>
                </a:r>
                <a:endParaRPr lang="en-US" altLang="ja-JP" b="1" dirty="0">
                  <a:solidFill>
                    <a:schemeClr val="accent1">
                      <a:lumMod val="75000"/>
                    </a:schemeClr>
                  </a:solidFill>
                  <a:latin typeface="Roboto"/>
                </a:endParaRPr>
              </a:p>
              <a:p>
                <a:pPr marL="0" indent="0">
                  <a:buNone/>
                </a:pPr>
                <a:r>
                  <a:rPr lang="ja-JP" altLang="en-US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Hiragino Kaku Gothic ProN"/>
                  </a:rPr>
                  <a:t>熱流束（</a:t>
                </a:r>
                <a:r>
                  <a:rPr lang="en-US" altLang="ja-JP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Hiragino Kaku Gothic ProN"/>
                  </a:rPr>
                  <a:t>q</a:t>
                </a:r>
                <a:r>
                  <a:rPr lang="ja-JP" altLang="en-US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Hiragino Kaku Gothic ProN"/>
                  </a:rPr>
                  <a:t>）＝</a:t>
                </a:r>
                <a:r>
                  <a:rPr lang="el-GR" altLang="ja-JP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Hiragino Kaku Gothic ProN"/>
                  </a:rPr>
                  <a:t>λ×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18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１</m:t>
                        </m:r>
                        <m:r>
                          <m:rPr>
                            <m:nor/>
                          </m:rPr>
                          <a:rPr lang="ja-JP" altLang="en-US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－</m:t>
                        </m:r>
                        <m:r>
                          <m:rPr>
                            <m:nor/>
                          </m:rPr>
                          <a:rPr lang="en-US" altLang="ja-JP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18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２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Hiragino Kaku Gothic ProN"/>
                          </a:rPr>
                          <m:t>L</m:t>
                        </m:r>
                      </m:den>
                    </m:f>
                  </m:oMath>
                </a14:m>
                <a:r>
                  <a:rPr lang="ja-JP" altLang="en-US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　</a:t>
                </a:r>
                <a:endParaRPr lang="en-US" altLang="ja-JP" b="1" i="0" dirty="0">
                  <a:solidFill>
                    <a:srgbClr val="333333"/>
                  </a:solidFill>
                  <a:effectLst/>
                  <a:latin typeface="Hiragino Kaku Gothic ProN"/>
                </a:endParaRPr>
              </a:p>
              <a:p>
                <a:pPr marL="0" indent="0">
                  <a:buNone/>
                </a:pPr>
                <a:r>
                  <a:rPr lang="en-US" altLang="ja-JP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q</a:t>
                </a:r>
                <a:r>
                  <a:rPr lang="ja-JP" altLang="en-US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：熱流束　</a:t>
                </a:r>
                <a:r>
                  <a:rPr lang="el-GR" altLang="ja-JP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λ</a:t>
                </a:r>
                <a:r>
                  <a:rPr lang="ja-JP" altLang="el-GR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（</a:t>
                </a:r>
                <a:r>
                  <a:rPr lang="ja-JP" altLang="en-US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ラムダ）：熱伝導率　</a:t>
                </a:r>
                <a:endParaRPr lang="en-US" altLang="ja-JP" b="1" i="0" dirty="0">
                  <a:solidFill>
                    <a:srgbClr val="333333"/>
                  </a:solidFill>
                  <a:effectLst/>
                  <a:latin typeface="Hiragino Kaku Gothic ProN"/>
                </a:endParaRPr>
              </a:p>
              <a:p>
                <a:pPr marL="0" indent="0">
                  <a:buNone/>
                </a:pPr>
                <a:r>
                  <a:rPr lang="en-US" altLang="ja-JP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L</a:t>
                </a:r>
                <a:r>
                  <a:rPr lang="ja-JP" altLang="en-US" b="1" dirty="0">
                    <a:solidFill>
                      <a:srgbClr val="333333"/>
                    </a:solidFill>
                    <a:latin typeface="Hiragino Kaku Gothic ProN"/>
                  </a:rPr>
                  <a:t>：厚さ　</a:t>
                </a:r>
                <a:r>
                  <a:rPr lang="en-US" altLang="ja-JP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T</a:t>
                </a:r>
                <a:r>
                  <a:rPr lang="ja-JP" altLang="en-US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：温度（</a:t>
                </a:r>
                <a:r>
                  <a:rPr lang="en-US" altLang="ja-JP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T1&gt;T2</a:t>
                </a:r>
                <a:r>
                  <a:rPr lang="ja-JP" altLang="en-US" b="1" i="0" dirty="0">
                    <a:solidFill>
                      <a:srgbClr val="333333"/>
                    </a:solidFill>
                    <a:effectLst/>
                    <a:latin typeface="Hiragino Kaku Gothic ProN"/>
                  </a:rPr>
                  <a:t>）</a:t>
                </a:r>
                <a:endParaRPr lang="en-US" altLang="ja-JP" sz="5400" b="1" i="0" dirty="0">
                  <a:solidFill>
                    <a:schemeClr val="accent1">
                      <a:lumMod val="75000"/>
                    </a:schemeClr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9" name="コンテンツ プレースホルダー 5">
                <a:extLst>
                  <a:ext uri="{FF2B5EF4-FFF2-40B4-BE49-F238E27FC236}">
                    <a16:creationId xmlns:a16="http://schemas.microsoft.com/office/drawing/2014/main" id="{EFF1BF8A-766C-4146-8A2D-ED57A25F6C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31" y="4415935"/>
                <a:ext cx="6732495" cy="2392018"/>
              </a:xfrm>
              <a:prstGeom prst="rect">
                <a:avLst/>
              </a:prstGeom>
              <a:blipFill>
                <a:blip r:embed="rId4"/>
                <a:stretch>
                  <a:fillRect l="-1902" t="-3308" b="-7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2025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B0F6F390-9287-4EBD-A73E-A583AC348C64}"/>
              </a:ext>
            </a:extLst>
          </p:cNvPr>
          <p:cNvSpPr txBox="1">
            <a:spLocks/>
          </p:cNvSpPr>
          <p:nvPr/>
        </p:nvSpPr>
        <p:spPr>
          <a:xfrm>
            <a:off x="13740396" y="4853169"/>
            <a:ext cx="11870392" cy="2004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000" b="1" i="0" dirty="0">
                <a:solidFill>
                  <a:srgbClr val="333333"/>
                </a:solidFill>
                <a:effectLst/>
                <a:latin typeface="Hiragino Kaku Gothic ProN"/>
              </a:rPr>
              <a:t>熱伝達による伝熱量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は、</a:t>
            </a:r>
            <a:endParaRPr lang="en-US" altLang="ja-JP" sz="3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平板両面の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温度差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熱伝導率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厚さ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反比例</a:t>
            </a:r>
            <a:endParaRPr lang="ja-JP" altLang="en-US" sz="3000" b="0" i="0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36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8BD9040-F4CA-46DD-95FC-A252A6704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8473" y="597508"/>
            <a:ext cx="57816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5B4ECA5-EB6E-4754-9B93-9EAF6F127A48}"/>
                  </a:ext>
                </a:extLst>
              </p:cNvPr>
              <p:cNvSpPr txBox="1"/>
              <p:nvPr/>
            </p:nvSpPr>
            <p:spPr>
              <a:xfrm>
                <a:off x="66065" y="1213143"/>
                <a:ext cx="12059870" cy="5055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【</a:t>
                </a:r>
                <a:r>
                  <a:rPr kumimoji="1"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使用公式</a:t>
                </a:r>
                <a:r>
                  <a:rPr kumimoji="1"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】</a:t>
                </a:r>
              </a:p>
              <a:p>
                <a:r>
                  <a:rPr lang="ja-JP" altLang="en-US" sz="2400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熱流束（</a:t>
                </a:r>
                <a:r>
                  <a:rPr lang="en-US" altLang="ja-JP" sz="2400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q</a:t>
                </a:r>
                <a:r>
                  <a:rPr lang="ja-JP" altLang="en-US" sz="2400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）＝</a:t>
                </a:r>
                <a:r>
                  <a:rPr lang="el-GR" altLang="ja-JP" sz="2400" b="1" i="1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λ×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1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１</m:t>
                        </m:r>
                        <m:r>
                          <m:rPr>
                            <m:nor/>
                          </m:rPr>
                          <a:rPr lang="ja-JP" altLang="en-US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－</m:t>
                        </m:r>
                        <m:r>
                          <m:rPr>
                            <m:nor/>
                          </m:rPr>
                          <a:rPr lang="en-US" altLang="ja-JP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16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２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L</m:t>
                        </m:r>
                      </m:den>
                    </m:f>
                  </m:oMath>
                </a14:m>
                <a:r>
                  <a:rPr lang="ja-JP" altLang="en-US" sz="2400" b="1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⇒ </a:t>
                </a:r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両辺を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1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１</m:t>
                        </m:r>
                        <m:r>
                          <m:rPr>
                            <m:nor/>
                          </m:rPr>
                          <a:rPr lang="ja-JP" altLang="en-US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－</m:t>
                        </m:r>
                        <m:r>
                          <m:rPr>
                            <m:nor/>
                          </m:rPr>
                          <a:rPr lang="en-US" altLang="ja-JP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16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２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L</m:t>
                        </m:r>
                      </m:den>
                    </m:f>
                  </m:oMath>
                </a14:m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で割る</a:t>
                </a:r>
                <a:r>
                  <a:rPr lang="en-US" altLang="ja-JP" sz="2400" dirty="0">
                    <a:solidFill>
                      <a:srgbClr val="333333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lang="ja-JP" altLang="en-US" sz="2400" dirty="0">
                    <a:solidFill>
                      <a:srgbClr val="333333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⇒ </a:t>
                </a:r>
                <a:r>
                  <a:rPr lang="en-US" altLang="ja-JP" sz="2400" b="1" dirty="0">
                    <a:solidFill>
                      <a:schemeClr val="accent1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λ</a:t>
                </a:r>
                <a:r>
                  <a:rPr lang="ja-JP" alt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L</m:t>
                        </m:r>
                        <m:r>
                          <a:rPr lang="en-US" altLang="ja-JP" sz="2400" b="1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×</m:t>
                        </m:r>
                        <m:r>
                          <a:rPr lang="ja-JP" altLang="en-US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ｑ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1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１</m:t>
                        </m:r>
                        <m:r>
                          <m:rPr>
                            <m:nor/>
                          </m:rPr>
                          <a:rPr lang="ja-JP" altLang="en-US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－</m:t>
                        </m:r>
                        <m:r>
                          <m:rPr>
                            <m:nor/>
                          </m:rPr>
                          <a:rPr lang="en-US" altLang="ja-JP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ja-JP" altLang="en-US" sz="16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m:t>２</m:t>
                        </m:r>
                      </m:den>
                    </m:f>
                  </m:oMath>
                </a14:m>
                <a:endParaRPr lang="en-US" altLang="ja-JP" sz="2400" i="0" dirty="0">
                  <a:solidFill>
                    <a:srgbClr val="333333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endParaRPr lang="en-US" altLang="ja-JP" sz="1200" i="0" dirty="0">
                  <a:solidFill>
                    <a:srgbClr val="333333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0" indent="0">
                  <a:buNone/>
                </a:pPr>
                <a:r>
                  <a:rPr lang="en-US" altLang="ja-JP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q</a:t>
                </a:r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：熱流束　</a:t>
                </a:r>
                <a:r>
                  <a:rPr lang="el-GR" altLang="ja-JP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λ</a:t>
                </a:r>
                <a:r>
                  <a:rPr lang="ja-JP" altLang="el-GR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</a:t>
                </a:r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ラムダ）：熱伝導率　　</a:t>
                </a:r>
                <a:r>
                  <a:rPr lang="en-US" altLang="ja-JP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L</a:t>
                </a:r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：厚さ　</a:t>
                </a:r>
                <a:r>
                  <a:rPr lang="en-US" altLang="ja-JP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</a:t>
                </a:r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：温度（</a:t>
                </a:r>
                <a:r>
                  <a:rPr lang="en-US" altLang="ja-JP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T1&gt;T2</a:t>
                </a:r>
                <a:r>
                  <a:rPr lang="ja-JP" altLang="en-US" sz="2400" i="0" dirty="0">
                    <a:solidFill>
                      <a:srgbClr val="333333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</a:t>
                </a:r>
                <a:endParaRPr lang="en-US" altLang="ja-JP" sz="2400" i="0" dirty="0">
                  <a:solidFill>
                    <a:srgbClr val="333333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2400" i="0" dirty="0">
                  <a:solidFill>
                    <a:srgbClr val="333333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0" indent="0">
                  <a:buNone/>
                </a:pPr>
                <a:r>
                  <a:rPr lang="en-US" altLang="ja-JP" sz="2400" dirty="0">
                    <a:solidFill>
                      <a:srgbClr val="333333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【</a:t>
                </a:r>
                <a:r>
                  <a:rPr lang="ja-JP" altLang="en-US" sz="2400" dirty="0">
                    <a:solidFill>
                      <a:srgbClr val="333333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代入値</a:t>
                </a:r>
                <a:r>
                  <a:rPr lang="en-US" altLang="ja-JP" sz="2400" dirty="0">
                    <a:solidFill>
                      <a:srgbClr val="333333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】</a:t>
                </a:r>
              </a:p>
              <a:p>
                <a:pPr marL="0" indent="0">
                  <a:buNone/>
                </a:pP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ｑ＝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2.0kW/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㎡＝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2000W/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㎡</a:t>
                </a:r>
                <a:endParaRPr lang="en-US" altLang="ja-JP" sz="2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</a:t>
                </a:r>
                <a:r>
                  <a:rPr lang="ja-JP" altLang="en-US" sz="16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１</a:t>
                </a:r>
                <a:r>
                  <a:rPr lang="ja-JP" altLang="en-US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ー</a:t>
                </a:r>
                <a:r>
                  <a:rPr lang="en-US" altLang="ja-JP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</a:t>
                </a:r>
                <a:r>
                  <a:rPr lang="ja-JP" altLang="en-US" sz="16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２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⇒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1300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℃ー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500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℃＝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800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℃＝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800K</a:t>
                </a:r>
              </a:p>
              <a:p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※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温度差なので℃と</a:t>
                </a:r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K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は同じになる（</a:t>
                </a:r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1300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℃ー</a:t>
                </a:r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500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℃＝</a:t>
                </a:r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800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℃⇒</a:t>
                </a:r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1573K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ー</a:t>
                </a:r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1073K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:r>
                  <a:rPr lang="en-US" altLang="ja-JP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800K</a:t>
                </a:r>
                <a:r>
                  <a:rPr lang="ja-JP" altLang="en-US" sz="20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</a:t>
                </a:r>
                <a:endParaRPr lang="en-US" altLang="ja-JP" sz="2000" i="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L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40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㎝＝</a:t>
                </a:r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0.4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ｍ</a:t>
                </a:r>
                <a:endParaRPr lang="en-US" altLang="ja-JP" sz="2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endParaRPr lang="en-US" altLang="ja-JP" sz="2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【</a:t>
                </a:r>
                <a:r>
                  <a:rPr lang="ja-JP" altLang="en-US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公式へ代入</a:t>
                </a:r>
                <a:r>
                  <a:rPr lang="en-US" altLang="ja-JP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】</a:t>
                </a:r>
              </a:p>
              <a:p>
                <a:r>
                  <a:rPr lang="en-US" altLang="ja-JP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λ</a:t>
                </a:r>
                <a:r>
                  <a:rPr lang="ja-JP" altLang="en-US" sz="2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400" b="1" i="1" dirty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2000</m:t>
                        </m:r>
                        <m:r>
                          <a:rPr lang="en-US" altLang="ja-JP" sz="2400" b="1" i="1" dirty="0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×</m:t>
                        </m:r>
                        <m:r>
                          <a:rPr lang="en-US" altLang="ja-JP" sz="2400" b="1" i="1" dirty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0.4</m:t>
                        </m:r>
                      </m:num>
                      <m:den>
                        <m:r>
                          <a:rPr lang="ja-JP" altLang="en-US" sz="1600" b="1" i="1" dirty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８００</m:t>
                        </m:r>
                      </m:den>
                    </m:f>
                  </m:oMath>
                </a14:m>
                <a:r>
                  <a:rPr lang="ja-JP" altLang="en-US" sz="2400" i="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＝</a:t>
                </a:r>
                <a:r>
                  <a:rPr lang="en-US" altLang="ja-JP" sz="2400" b="1" i="0" u="sng" dirty="0">
                    <a:solidFill>
                      <a:srgbClr val="EAB2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1W/</a:t>
                </a:r>
                <a:r>
                  <a:rPr lang="ja-JP" altLang="en-US" sz="2400" b="1" i="0" u="sng" dirty="0">
                    <a:solidFill>
                      <a:srgbClr val="EAB2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（ｍ・</a:t>
                </a:r>
                <a:r>
                  <a:rPr lang="en-US" altLang="ja-JP" sz="2400" b="1" i="0" u="sng" dirty="0">
                    <a:solidFill>
                      <a:srgbClr val="EAB2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K</a:t>
                </a:r>
                <a:r>
                  <a:rPr lang="ja-JP" altLang="en-US" sz="2400" b="1" i="0" u="sng" dirty="0">
                    <a:solidFill>
                      <a:srgbClr val="EAB2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</a:t>
                </a:r>
                <a:endParaRPr lang="en-US" altLang="ja-JP" sz="2400" b="1" i="0" u="sng" dirty="0">
                  <a:solidFill>
                    <a:srgbClr val="EAB2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5B4ECA5-EB6E-4754-9B93-9EAF6F127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65" y="1213143"/>
                <a:ext cx="12059870" cy="5055230"/>
              </a:xfrm>
              <a:prstGeom prst="rect">
                <a:avLst/>
              </a:prstGeom>
              <a:blipFill>
                <a:blip r:embed="rId4"/>
                <a:stretch>
                  <a:fillRect l="-809" t="-965" b="-96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7909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D164CB-F2DF-4F5B-9032-CC59A509D876}"/>
              </a:ext>
            </a:extLst>
          </p:cNvPr>
          <p:cNvSpPr txBox="1">
            <a:spLocks/>
          </p:cNvSpPr>
          <p:nvPr/>
        </p:nvSpPr>
        <p:spPr>
          <a:xfrm>
            <a:off x="4790861" y="1336596"/>
            <a:ext cx="2610278" cy="6978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ja-JP" altLang="en-US" sz="4400" b="0" i="0" dirty="0">
                <a:solidFill>
                  <a:srgbClr val="333333"/>
                </a:solidFill>
                <a:effectLst/>
                <a:latin typeface="Hiragino Kaku Gothic ProN"/>
              </a:rPr>
              <a:t>練習問題</a:t>
            </a:r>
            <a:endParaRPr lang="ja-JP" altLang="en-US" sz="4400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B2D34F9-47DC-4882-94F3-0707B10D500E}"/>
              </a:ext>
            </a:extLst>
          </p:cNvPr>
          <p:cNvSpPr txBox="1">
            <a:spLocks/>
          </p:cNvSpPr>
          <p:nvPr/>
        </p:nvSpPr>
        <p:spPr>
          <a:xfrm>
            <a:off x="37342" y="162716"/>
            <a:ext cx="10515600" cy="86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基礎 </a:t>
            </a:r>
            <a:r>
              <a:rPr lang="en-US" altLang="ja-JP" dirty="0"/>
              <a:t>part</a:t>
            </a:r>
            <a:r>
              <a:rPr lang="ja-JP" altLang="en-US" dirty="0"/>
              <a:t>６ 伝熱</a:t>
            </a: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B0F6F390-9287-4EBD-A73E-A583AC348C64}"/>
              </a:ext>
            </a:extLst>
          </p:cNvPr>
          <p:cNvSpPr txBox="1">
            <a:spLocks/>
          </p:cNvSpPr>
          <p:nvPr/>
        </p:nvSpPr>
        <p:spPr>
          <a:xfrm>
            <a:off x="13740396" y="4853169"/>
            <a:ext cx="11870392" cy="2004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000" b="1" i="0" dirty="0">
                <a:solidFill>
                  <a:srgbClr val="333333"/>
                </a:solidFill>
                <a:effectLst/>
                <a:latin typeface="Hiragino Kaku Gothic ProN"/>
              </a:rPr>
              <a:t>熱伝達による伝熱量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は、</a:t>
            </a:r>
            <a:endParaRPr lang="en-US" altLang="ja-JP" sz="30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None/>
            </a:pP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平板両面の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温度差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熱伝導率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比例</a:t>
            </a:r>
            <a:b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</a:b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平板の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厚さ</a:t>
            </a:r>
            <a:r>
              <a:rPr lang="ja-JP" altLang="en-US" sz="3000" b="0" i="0" dirty="0">
                <a:solidFill>
                  <a:srgbClr val="333333"/>
                </a:solidFill>
                <a:effectLst/>
                <a:latin typeface="Hiragino Kaku Gothic ProN"/>
              </a:rPr>
              <a:t>に</a:t>
            </a:r>
            <a:r>
              <a:rPr lang="ja-JP" altLang="en-US" sz="3000" b="1" i="0" dirty="0">
                <a:solidFill>
                  <a:srgbClr val="EAB200"/>
                </a:solidFill>
                <a:effectLst/>
                <a:latin typeface="Hiragino Kaku Gothic ProN"/>
              </a:rPr>
              <a:t>反比例</a:t>
            </a:r>
            <a:endParaRPr lang="ja-JP" altLang="en-US" sz="3000" b="0" i="0" dirty="0">
              <a:solidFill>
                <a:srgbClr val="EAB200"/>
              </a:solidFill>
              <a:effectLst/>
              <a:latin typeface="Hiragino Kaku Gothic ProN"/>
            </a:endParaRPr>
          </a:p>
          <a:p>
            <a:pPr marL="0" indent="0" algn="l">
              <a:buNone/>
            </a:pPr>
            <a:endParaRPr lang="en-US" altLang="ja-JP" sz="3600" b="0" i="0" dirty="0">
              <a:solidFill>
                <a:srgbClr val="333333"/>
              </a:solidFill>
              <a:effectLst/>
              <a:latin typeface="Hiragino Kaku Gothic ProN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36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8BD9040-F4CA-46DD-95FC-A252A6704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8473" y="597508"/>
            <a:ext cx="57816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01D3B2D-FF04-4959-938A-3D17CF686C4D}"/>
              </a:ext>
            </a:extLst>
          </p:cNvPr>
          <p:cNvCxnSpPr/>
          <p:nvPr/>
        </p:nvCxnSpPr>
        <p:spPr>
          <a:xfrm>
            <a:off x="4730509" y="1878269"/>
            <a:ext cx="258354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639DD15-2881-4593-B703-F50AB102D9CA}"/>
              </a:ext>
            </a:extLst>
          </p:cNvPr>
          <p:cNvSpPr txBox="1"/>
          <p:nvPr/>
        </p:nvSpPr>
        <p:spPr>
          <a:xfrm>
            <a:off x="14196" y="2071023"/>
            <a:ext cx="12016168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平均熱伝導率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0.02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（ｍ・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）の平板の断熱材の片面をー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175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℃とし、別の面を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25℃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に保った時の熱流束が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10W/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㎡であった。この時、断熱材の厚さ（ｍ）はいくらか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2402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2576</Words>
  <Application>Microsoft Office PowerPoint</Application>
  <PresentationFormat>ワイド画面</PresentationFormat>
  <Paragraphs>380</Paragraphs>
  <Slides>29</Slides>
  <Notes>27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7" baseType="lpstr">
      <vt:lpstr>Hiragino Kaku Gothic ProN</vt:lpstr>
      <vt:lpstr>メイリオ</vt:lpstr>
      <vt:lpstr>游ゴシック</vt:lpstr>
      <vt:lpstr>游ゴシック Light</vt:lpstr>
      <vt:lpstr>Arial</vt:lpstr>
      <vt:lpstr>Cambria Math</vt:lpstr>
      <vt:lpstr>Roboto</vt:lpstr>
      <vt:lpstr>Office テーマ</vt:lpstr>
      <vt:lpstr>ガス主任技術者試験 基礎　part６　伝熱</vt:lpstr>
      <vt:lpstr>PowerPoint プレゼンテーション</vt:lpstr>
      <vt:lpstr>PowerPoint プレゼンテーション</vt:lpstr>
      <vt:lpstr>基礎 part６　伝熱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基礎 part６　伝熱</vt:lpstr>
      <vt:lpstr>PowerPoint プレゼンテーション</vt:lpstr>
      <vt:lpstr>PowerPoint プレゼンテーション</vt:lpstr>
      <vt:lpstr>PowerPoint プレゼンテーション</vt:lpstr>
      <vt:lpstr>基礎 part６　伝熱</vt:lpstr>
      <vt:lpstr>PowerPoint プレゼンテーション</vt:lpstr>
      <vt:lpstr>PowerPoint プレゼンテーション</vt:lpstr>
      <vt:lpstr>PowerPoint プレゼンテーション</vt:lpstr>
      <vt:lpstr>基礎 part６　伝熱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2021-04-29T10:41:00Z</dcterms:created>
  <dcterms:modified xsi:type="dcterms:W3CDTF">2021-05-16T00:35:57Z</dcterms:modified>
</cp:coreProperties>
</file>